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1832" r:id="rId4"/>
    <p:sldId id="1826" r:id="rId5"/>
    <p:sldId id="1827" r:id="rId6"/>
    <p:sldId id="1828" r:id="rId7"/>
    <p:sldId id="1829" r:id="rId8"/>
    <p:sldId id="1830" r:id="rId9"/>
    <p:sldId id="1831" r:id="rId10"/>
    <p:sldId id="260" r:id="rId11"/>
    <p:sldId id="1824" r:id="rId12"/>
    <p:sldId id="1825" r:id="rId13"/>
    <p:sldId id="1768" r:id="rId14"/>
    <p:sldId id="1776" r:id="rId15"/>
    <p:sldId id="1841" r:id="rId16"/>
    <p:sldId id="1838" r:id="rId17"/>
    <p:sldId id="1840" r:id="rId18"/>
    <p:sldId id="1835" r:id="rId19"/>
    <p:sldId id="1836" r:id="rId20"/>
    <p:sldId id="1837" r:id="rId21"/>
    <p:sldId id="1833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ZQ" initials="L" lastIdx="1" clrIdx="0">
    <p:extLst>
      <p:ext uri="{19B8F6BF-5375-455C-9EA6-DF929625EA0E}">
        <p15:presenceInfo xmlns:p15="http://schemas.microsoft.com/office/powerpoint/2012/main" userId="LZ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ACC5C5"/>
    <a:srgbClr val="CADCDC"/>
    <a:srgbClr val="006666"/>
    <a:srgbClr val="86AFAF"/>
    <a:srgbClr val="77A5A5"/>
    <a:srgbClr val="3E8989"/>
    <a:srgbClr val="71A2A2"/>
    <a:srgbClr val="569797"/>
    <a:srgbClr val="5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66" y="96"/>
      </p:cViewPr>
      <p:guideLst>
        <p:guide orient="horz" pos="2160"/>
        <p:guide pos="325"/>
        <p:guide pos="7355"/>
        <p:guide orient="horz" pos="346"/>
        <p:guide orient="horz" pos="3974"/>
        <p:guide pos="3840"/>
        <p:guide orient="horz" pos="572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7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42D37-14A9-41CB-8E51-E828FE1811FD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4CC79-E811-47BF-8E21-5DBF1527C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0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E70F-E40A-43E3-B678-78176522D1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8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B3570-1901-4791-89B4-2EEBE84D18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08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2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7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B3570-1901-4791-89B4-2EEBE84D18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3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93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D6D2260-A44E-4C41-A198-4E403298EAB8}"/>
              </a:ext>
            </a:extLst>
          </p:cNvPr>
          <p:cNvGrpSpPr/>
          <p:nvPr userDrawn="1"/>
        </p:nvGrpSpPr>
        <p:grpSpPr>
          <a:xfrm>
            <a:off x="0" y="208138"/>
            <a:ext cx="12273693" cy="514117"/>
            <a:chOff x="165997" y="208138"/>
            <a:chExt cx="12107696" cy="51411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5007879-EDD8-4C01-97FE-D2A63EAFCE0D}"/>
                </a:ext>
              </a:extLst>
            </p:cNvPr>
            <p:cNvSpPr/>
            <p:nvPr/>
          </p:nvSpPr>
          <p:spPr>
            <a:xfrm>
              <a:off x="165997" y="231633"/>
              <a:ext cx="12107696" cy="484285"/>
            </a:xfrm>
            <a:prstGeom prst="rect">
              <a:avLst/>
            </a:prstGeom>
            <a:gradFill>
              <a:gsLst>
                <a:gs pos="70800">
                  <a:srgbClr val="006666"/>
                </a:gs>
                <a:gs pos="0">
                  <a:srgbClr val="006666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6666"/>
                </a:gs>
                <a:gs pos="0">
                  <a:schemeClr val="bg1">
                    <a:alpha val="0"/>
                    <a:lumMod val="5000"/>
                    <a:lumOff val="9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355600" dist="76200" dir="5820000" sx="97000" sy="97000" algn="t" rotWithShape="0">
                <a:schemeClr val="tx1">
                  <a:lumMod val="75000"/>
                  <a:lumOff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宋体" panose="02010600030101010101" pitchFamily="2" charset="-122"/>
                <a:cs typeface="字魂59号-创粗黑" panose="00000500000000000000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CEC21FB-3339-48CA-8F8B-719DFCDA9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296" y="208138"/>
              <a:ext cx="1905255" cy="51411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3092445" y="267445"/>
            <a:ext cx="3210338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教育大数据应用技术国家工程实验室</a:t>
            </a:r>
            <a:endParaRPr lang="en-US" altLang="zh-CN" sz="135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ENGINEERING LABORATORY FOR EDUCATIONAL BIG DATA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11233" y="260552"/>
            <a:ext cx="2889681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国家数字化学习工程技术研究中心</a:t>
            </a:r>
          </a:p>
          <a:p>
            <a:pPr algn="ctr"/>
            <a:r>
              <a:rPr lang="en-US" altLang="zh-CN" sz="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 ENGINEERING  RESEARCH CENTER FOR E-LEARNING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8712"/>
            <a:ext cx="695325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54603C5C-2320-4CE7-AD24-79FECD65C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01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D485212-A586-4FEF-A58A-E3229C53004D}"/>
              </a:ext>
            </a:extLst>
          </p:cNvPr>
          <p:cNvSpPr/>
          <p:nvPr userDrawn="1"/>
        </p:nvSpPr>
        <p:spPr>
          <a:xfrm>
            <a:off x="0" y="0"/>
            <a:ext cx="12192000" cy="68638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24" name="文本占位符 6">
            <a:extLst>
              <a:ext uri="{FF2B5EF4-FFF2-40B4-BE49-F238E27FC236}">
                <a16:creationId xmlns:a16="http://schemas.microsoft.com/office/drawing/2014/main" id="{062D9E2A-71DC-4DB4-9560-A585758AC6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0659" y="3225992"/>
            <a:ext cx="8190682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5400" b="1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华中师范大学亚克力模板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F2865B7-EB8C-4BF1-B7C2-A6C635E8816D}"/>
              </a:ext>
            </a:extLst>
          </p:cNvPr>
          <p:cNvGrpSpPr/>
          <p:nvPr userDrawn="1"/>
        </p:nvGrpSpPr>
        <p:grpSpPr>
          <a:xfrm>
            <a:off x="1717221" y="0"/>
            <a:ext cx="8757557" cy="1082040"/>
            <a:chOff x="1717221" y="0"/>
            <a:chExt cx="8757557" cy="1082040"/>
          </a:xfrm>
        </p:grpSpPr>
        <p:sp useBgFill="1">
          <p:nvSpPr>
            <p:cNvPr id="11" name="梯形 10">
              <a:extLst>
                <a:ext uri="{FF2B5EF4-FFF2-40B4-BE49-F238E27FC236}">
                  <a16:creationId xmlns:a16="http://schemas.microsoft.com/office/drawing/2014/main" id="{90FFA298-6D20-4D3B-9119-1733F41F1F97}"/>
                </a:ext>
              </a:extLst>
            </p:cNvPr>
            <p:cNvSpPr/>
            <p:nvPr userDrawn="1"/>
          </p:nvSpPr>
          <p:spPr>
            <a:xfrm rot="10800000">
              <a:off x="1717221" y="0"/>
              <a:ext cx="8757557" cy="1082040"/>
            </a:xfrm>
            <a:prstGeom prst="trapezoid">
              <a:avLst/>
            </a:prstGeom>
            <a:ln w="12700">
              <a:noFill/>
            </a:ln>
            <a:effectLst>
              <a:outerShdw blurRad="165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梯形 21">
              <a:extLst>
                <a:ext uri="{FF2B5EF4-FFF2-40B4-BE49-F238E27FC236}">
                  <a16:creationId xmlns:a16="http://schemas.microsoft.com/office/drawing/2014/main" id="{F73F315D-A8C3-4E36-9412-653A55A70F8F}"/>
                </a:ext>
              </a:extLst>
            </p:cNvPr>
            <p:cNvSpPr/>
            <p:nvPr userDrawn="1"/>
          </p:nvSpPr>
          <p:spPr>
            <a:xfrm rot="10800000">
              <a:off x="1717221" y="0"/>
              <a:ext cx="8757557" cy="1082040"/>
            </a:xfrm>
            <a:prstGeom prst="trapezoid">
              <a:avLst/>
            </a:prstGeom>
            <a:solidFill>
              <a:srgbClr val="006666"/>
            </a:solidFill>
            <a:ln w="12700">
              <a:solidFill>
                <a:srgbClr val="0070C0"/>
              </a:solidFill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D202A0D-F21D-4384-95F4-5D5A6D9D7139}"/>
                </a:ext>
              </a:extLst>
            </p:cNvPr>
            <p:cNvGrpSpPr/>
            <p:nvPr userDrawn="1"/>
          </p:nvGrpSpPr>
          <p:grpSpPr>
            <a:xfrm>
              <a:off x="3760565" y="199435"/>
              <a:ext cx="4670871" cy="655298"/>
              <a:chOff x="3760565" y="199435"/>
              <a:chExt cx="4670871" cy="65529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8717B5D-281D-442E-A4D4-1F74F1A87671}"/>
                  </a:ext>
                </a:extLst>
              </p:cNvPr>
              <p:cNvSpPr/>
              <p:nvPr userDrawn="1"/>
            </p:nvSpPr>
            <p:spPr>
              <a:xfrm>
                <a:off x="3760565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忠诚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4BCC7E3-F8A6-4228-9320-1868A977EB0B}"/>
                  </a:ext>
                </a:extLst>
              </p:cNvPr>
              <p:cNvSpPr/>
              <p:nvPr userDrawn="1"/>
            </p:nvSpPr>
            <p:spPr>
              <a:xfrm>
                <a:off x="4990650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博雅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14FA953-68E0-49DC-B962-70131649066B}"/>
                  </a:ext>
                </a:extLst>
              </p:cNvPr>
              <p:cNvSpPr/>
              <p:nvPr userDrawn="1"/>
            </p:nvSpPr>
            <p:spPr>
              <a:xfrm>
                <a:off x="6220733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朴实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A714B60-9B71-4B10-8F1A-C8A318A1E9F3}"/>
                  </a:ext>
                </a:extLst>
              </p:cNvPr>
              <p:cNvSpPr/>
              <p:nvPr userDrawn="1"/>
            </p:nvSpPr>
            <p:spPr>
              <a:xfrm>
                <a:off x="7450818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刚毅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D18E75B3-0FB2-4230-9B17-C061C39D5F05}"/>
                  </a:ext>
                </a:extLst>
              </p:cNvPr>
              <p:cNvCxnSpPr/>
              <p:nvPr userDrawn="1"/>
            </p:nvCxnSpPr>
            <p:spPr>
              <a:xfrm>
                <a:off x="4865914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9987D61D-BFA3-4DB1-A858-6D1CDF0B3715}"/>
                  </a:ext>
                </a:extLst>
              </p:cNvPr>
              <p:cNvCxnSpPr/>
              <p:nvPr userDrawn="1"/>
            </p:nvCxnSpPr>
            <p:spPr>
              <a:xfrm>
                <a:off x="6095999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2F6E9ED8-FF23-42A3-A783-FE34E21B7772}"/>
                  </a:ext>
                </a:extLst>
              </p:cNvPr>
              <p:cNvCxnSpPr/>
              <p:nvPr userDrawn="1"/>
            </p:nvCxnSpPr>
            <p:spPr>
              <a:xfrm>
                <a:off x="7326084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文本占位符 6">
            <a:extLst>
              <a:ext uri="{FF2B5EF4-FFF2-40B4-BE49-F238E27FC236}">
                <a16:creationId xmlns:a16="http://schemas.microsoft.com/office/drawing/2014/main" id="{AB35F96C-5FBB-4266-BB48-C71C503012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00659" y="4149322"/>
            <a:ext cx="8190682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en-US" altLang="zh-CN" dirty="0"/>
              <a:t>GENERAL PPT TEMPLATE FOR SUMMARY AND DEFENSE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88898EA0-1535-4BAB-87ED-0D7DAE8CD769}"/>
              </a:ext>
            </a:extLst>
          </p:cNvPr>
          <p:cNvSpPr/>
          <p:nvPr userDrawn="1"/>
        </p:nvSpPr>
        <p:spPr>
          <a:xfrm>
            <a:off x="2000658" y="4963762"/>
            <a:ext cx="8190681" cy="45719"/>
          </a:xfrm>
          <a:prstGeom prst="roundRect">
            <a:avLst>
              <a:gd name="adj" fmla="val 50000"/>
            </a:avLst>
          </a:prstGeom>
          <a:solidFill>
            <a:srgbClr val="00566D">
              <a:alpha val="95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文本占位符 6">
            <a:extLst>
              <a:ext uri="{FF2B5EF4-FFF2-40B4-BE49-F238E27FC236}">
                <a16:creationId xmlns:a16="http://schemas.microsoft.com/office/drawing/2014/main" id="{EC2B0AE0-A10C-4476-9D0A-561229C86CB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502150" y="5328998"/>
            <a:ext cx="2389575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汇报人：</a:t>
            </a:r>
            <a:r>
              <a:rPr lang="en-US" altLang="zh-CN" dirty="0"/>
              <a:t>XXX</a:t>
            </a:r>
          </a:p>
        </p:txBody>
      </p:sp>
      <p:sp>
        <p:nvSpPr>
          <p:cNvPr id="69" name="文本占位符 6">
            <a:extLst>
              <a:ext uri="{FF2B5EF4-FFF2-40B4-BE49-F238E27FC236}">
                <a16:creationId xmlns:a16="http://schemas.microsoft.com/office/drawing/2014/main" id="{F27A8942-2C93-4C89-9FA8-48C03B63F6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90211" y="5321701"/>
            <a:ext cx="2389575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指导教师：</a:t>
            </a:r>
            <a:r>
              <a:rPr lang="en-US" altLang="zh-CN" dirty="0"/>
              <a:t>XXX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15" y="1589145"/>
            <a:ext cx="1462165" cy="146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09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3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8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0167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638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000659" y="3225992"/>
            <a:ext cx="8190682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5400" b="1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华中师范大学亚克力模板</a:t>
            </a:r>
            <a:endParaRPr lang="en-US" altLang="zh-CN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717221" y="0"/>
            <a:ext cx="8757557" cy="1082040"/>
            <a:chOff x="1717221" y="0"/>
            <a:chExt cx="8757557" cy="1082040"/>
          </a:xfrm>
        </p:grpSpPr>
        <p:sp useBgFill="1">
          <p:nvSpPr>
            <p:cNvPr id="11" name="梯形 10"/>
            <p:cNvSpPr/>
            <p:nvPr userDrawn="1"/>
          </p:nvSpPr>
          <p:spPr>
            <a:xfrm rot="10800000">
              <a:off x="1717221" y="0"/>
              <a:ext cx="8757557" cy="1082040"/>
            </a:xfrm>
            <a:prstGeom prst="trapezoid">
              <a:avLst/>
            </a:prstGeom>
            <a:ln w="12700">
              <a:noFill/>
            </a:ln>
            <a:effectLst>
              <a:outerShdw blurRad="165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梯形 21"/>
            <p:cNvSpPr/>
            <p:nvPr userDrawn="1"/>
          </p:nvSpPr>
          <p:spPr>
            <a:xfrm rot="10800000">
              <a:off x="1717221" y="0"/>
              <a:ext cx="8757557" cy="1082040"/>
            </a:xfrm>
            <a:prstGeom prst="trapezoid">
              <a:avLst/>
            </a:prstGeom>
            <a:solidFill>
              <a:srgbClr val="006666"/>
            </a:solidFill>
            <a:ln w="12700">
              <a:solidFill>
                <a:srgbClr val="0070C0"/>
              </a:solidFill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 userDrawn="1"/>
          </p:nvGrpSpPr>
          <p:grpSpPr>
            <a:xfrm>
              <a:off x="3760565" y="199435"/>
              <a:ext cx="4670871" cy="655298"/>
              <a:chOff x="3760565" y="199435"/>
              <a:chExt cx="4670871" cy="655298"/>
            </a:xfrm>
          </p:grpSpPr>
          <p:sp>
            <p:nvSpPr>
              <p:cNvPr id="18" name="矩形 17"/>
              <p:cNvSpPr/>
              <p:nvPr userDrawn="1"/>
            </p:nvSpPr>
            <p:spPr>
              <a:xfrm>
                <a:off x="3760565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忠诚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/>
              <p:cNvSpPr/>
              <p:nvPr userDrawn="1"/>
            </p:nvSpPr>
            <p:spPr>
              <a:xfrm>
                <a:off x="4990650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博雅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/>
              <p:cNvSpPr/>
              <p:nvPr userDrawn="1"/>
            </p:nvSpPr>
            <p:spPr>
              <a:xfrm>
                <a:off x="6220733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朴实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/>
              <p:cNvSpPr/>
              <p:nvPr userDrawn="1"/>
            </p:nvSpPr>
            <p:spPr>
              <a:xfrm>
                <a:off x="7450818" y="199435"/>
                <a:ext cx="980618" cy="6552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bg1"/>
                    </a:solidFill>
                  </a:rPr>
                  <a:t>刚毅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" name="直接连接符 3"/>
              <p:cNvCxnSpPr/>
              <p:nvPr userDrawn="1"/>
            </p:nvCxnSpPr>
            <p:spPr>
              <a:xfrm>
                <a:off x="4865914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 userDrawn="1"/>
            </p:nvCxnSpPr>
            <p:spPr>
              <a:xfrm>
                <a:off x="6095999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 userDrawn="1"/>
            </p:nvCxnSpPr>
            <p:spPr>
              <a:xfrm>
                <a:off x="7326084" y="380011"/>
                <a:ext cx="0" cy="30282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文本占位符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00659" y="4149322"/>
            <a:ext cx="8190682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en-US" altLang="zh-CN" dirty="0"/>
              <a:t>GENERAL PPT TEMPLATE FOR SUMMARY AND DEFENSE</a:t>
            </a:r>
          </a:p>
        </p:txBody>
      </p:sp>
      <p:sp>
        <p:nvSpPr>
          <p:cNvPr id="67" name="矩形: 圆角 66"/>
          <p:cNvSpPr/>
          <p:nvPr userDrawn="1"/>
        </p:nvSpPr>
        <p:spPr>
          <a:xfrm>
            <a:off x="2000658" y="4963762"/>
            <a:ext cx="8190681" cy="45719"/>
          </a:xfrm>
          <a:prstGeom prst="roundRect">
            <a:avLst>
              <a:gd name="adj" fmla="val 50000"/>
            </a:avLst>
          </a:prstGeom>
          <a:solidFill>
            <a:srgbClr val="00566D">
              <a:alpha val="95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文本占位符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502150" y="5328998"/>
            <a:ext cx="2389575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汇报人：</a:t>
            </a:r>
            <a:r>
              <a:rPr lang="en-US" altLang="zh-CN" dirty="0"/>
              <a:t>XXX</a:t>
            </a:r>
          </a:p>
        </p:txBody>
      </p:sp>
      <p:sp>
        <p:nvSpPr>
          <p:cNvPr id="69" name="文本占位符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90211" y="5321701"/>
            <a:ext cx="2389575" cy="42473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dist">
              <a:buNone/>
              <a:defRPr sz="2400" b="0">
                <a:solidFill>
                  <a:srgbClr val="006666"/>
                </a:solidFill>
              </a:defRPr>
            </a:lvl1pPr>
          </a:lstStyle>
          <a:p>
            <a:pPr lvl="0"/>
            <a:r>
              <a:rPr lang="zh-CN" altLang="en-US" dirty="0"/>
              <a:t>指导教师：</a:t>
            </a:r>
            <a:r>
              <a:rPr lang="en-US" altLang="zh-CN" dirty="0"/>
              <a:t>XXX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15" y="1589145"/>
            <a:ext cx="1462165" cy="146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05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3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208138"/>
            <a:ext cx="12273693" cy="514117"/>
            <a:chOff x="165997" y="208138"/>
            <a:chExt cx="12107696" cy="514117"/>
          </a:xfrm>
        </p:grpSpPr>
        <p:sp>
          <p:nvSpPr>
            <p:cNvPr id="3" name="矩形 2"/>
            <p:cNvSpPr/>
            <p:nvPr/>
          </p:nvSpPr>
          <p:spPr>
            <a:xfrm>
              <a:off x="165997" y="231633"/>
              <a:ext cx="12107696" cy="484285"/>
            </a:xfrm>
            <a:prstGeom prst="rect">
              <a:avLst/>
            </a:prstGeom>
            <a:gradFill>
              <a:gsLst>
                <a:gs pos="70800">
                  <a:srgbClr val="006666"/>
                </a:gs>
                <a:gs pos="0">
                  <a:srgbClr val="006666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6666"/>
                </a:gs>
                <a:gs pos="0">
                  <a:schemeClr val="bg1">
                    <a:alpha val="0"/>
                    <a:lumMod val="5000"/>
                    <a:lumOff val="9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355600" dist="76200" dir="5820000" sx="97000" sy="97000" algn="t" rotWithShape="0">
                <a:schemeClr val="tx1">
                  <a:lumMod val="75000"/>
                  <a:lumOff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宋体" panose="02010600030101010101" pitchFamily="2" charset="-122"/>
                <a:cs typeface="字魂59号-创粗黑" panose="00000500000000000000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296" y="208138"/>
              <a:ext cx="1905255" cy="51411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3092445" y="267445"/>
            <a:ext cx="3210338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教育大数据应用技术国家工程实验室</a:t>
            </a:r>
            <a:endParaRPr lang="en-US" altLang="zh-CN" sz="135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ENGINEERING LABORATORY FOR EDUCATIONAL BIG DATA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11233" y="260552"/>
            <a:ext cx="2889681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国家数字化学习工程技术研究中心</a:t>
            </a:r>
          </a:p>
          <a:p>
            <a:pPr algn="ctr"/>
            <a:r>
              <a:rPr lang="en-US" altLang="zh-CN" sz="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 ENGINEERING  RESEARCH CENTER FOR E-LEARNING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8712"/>
            <a:ext cx="695325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2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Picture 2" descr="C:\Users\Administrator\Desktop\11111.tif">
            <a:extLst>
              <a:ext uri="{FF2B5EF4-FFF2-40B4-BE49-F238E27FC236}">
                <a16:creationId xmlns:a16="http://schemas.microsoft.com/office/drawing/2014/main" id="{20B56CB9-802A-45C9-AC5D-C38FA6B50E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121920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A3965B2-2D2D-4FA9-B332-E0AC74286852}"/>
              </a:ext>
            </a:extLst>
          </p:cNvPr>
          <p:cNvSpPr/>
          <p:nvPr userDrawn="1"/>
        </p:nvSpPr>
        <p:spPr>
          <a:xfrm>
            <a:off x="0" y="6710364"/>
            <a:ext cx="12192000" cy="147637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719" rIns="91372" bIns="45719"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561377-514B-4333-ABA6-F13D0F28D3C2}"/>
              </a:ext>
            </a:extLst>
          </p:cNvPr>
          <p:cNvSpPr txBox="1"/>
          <p:nvPr userDrawn="1"/>
        </p:nvSpPr>
        <p:spPr>
          <a:xfrm>
            <a:off x="515938" y="-35500"/>
            <a:ext cx="558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此处输入标题内容</a:t>
            </a:r>
            <a:endParaRPr lang="en-US" altLang="zh-CN" sz="32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PA_库_图片 17">
            <a:extLst>
              <a:ext uri="{FF2B5EF4-FFF2-40B4-BE49-F238E27FC236}">
                <a16:creationId xmlns:a16="http://schemas.microsoft.com/office/drawing/2014/main" id="{DE8CD2A7-1D3C-46DB-9B01-E973ECB63434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67" y="90678"/>
            <a:ext cx="1346696" cy="3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8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84D7F678-B04C-48CB-B503-931E671C5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7650" y="3507535"/>
            <a:ext cx="8190682" cy="8402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南湖综合楼智慧教室</a:t>
            </a:r>
          </a:p>
        </p:txBody>
      </p:sp>
      <p:sp>
        <p:nvSpPr>
          <p:cNvPr id="5" name="矩形 4"/>
          <p:cNvSpPr/>
          <p:nvPr/>
        </p:nvSpPr>
        <p:spPr>
          <a:xfrm>
            <a:off x="9135436" y="6400483"/>
            <a:ext cx="3210338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教育大数据应用技术国家工程实验室</a:t>
            </a:r>
            <a:endParaRPr lang="en-US" altLang="zh-CN" sz="1350" b="1" dirty="0" smtClean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" b="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ENGINEERING LABORATORY FOR EDUCATIONAL BIG DATA</a:t>
            </a:r>
          </a:p>
        </p:txBody>
      </p:sp>
      <p:sp>
        <p:nvSpPr>
          <p:cNvPr id="6" name="矩形 5"/>
          <p:cNvSpPr/>
          <p:nvPr/>
        </p:nvSpPr>
        <p:spPr>
          <a:xfrm>
            <a:off x="6554224" y="6393590"/>
            <a:ext cx="2889681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国家数字化学习工程技术研究中心</a:t>
            </a:r>
          </a:p>
          <a:p>
            <a:pPr algn="ctr"/>
            <a:r>
              <a:rPr lang="en-US" altLang="zh-CN" sz="600" b="0" dirty="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 ENGINEERING  RESEARCH CENTER FOR E-LEARNING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1" y="6381750"/>
            <a:ext cx="695325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2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316" y="1866522"/>
            <a:ext cx="12195317" cy="1151425"/>
          </a:xfrm>
          <a:prstGeom prst="rect">
            <a:avLst/>
          </a:prstGeom>
          <a:solidFill>
            <a:srgbClr val="86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宋体" panose="02010600030101010101" pitchFamily="2" charset="-122"/>
              <a:cs typeface="字魂59号-创粗黑" panose="00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0098" y="3145478"/>
            <a:ext cx="5889625" cy="2354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、若遇紧急问题，您可使用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IP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非可视对讲终端的紧急呼叫功能；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、呼叫成功后可与总控室值班人员实时沟通问题，运维服务人员可立即赶往现场解决问题。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-106680" y="891540"/>
            <a:ext cx="2990850" cy="695960"/>
            <a:chOff x="-168" y="1404"/>
            <a:chExt cx="4710" cy="1096"/>
          </a:xfrm>
        </p:grpSpPr>
        <p:sp>
          <p:nvSpPr>
            <p:cNvPr id="13" name="五边形 12"/>
            <p:cNvSpPr/>
            <p:nvPr/>
          </p:nvSpPr>
          <p:spPr>
            <a:xfrm>
              <a:off x="0" y="1404"/>
              <a:ext cx="4542" cy="1096"/>
            </a:xfrm>
            <a:prstGeom prst="homePlate">
              <a:avLst/>
            </a:prstGeom>
            <a:solidFill>
              <a:srgbClr val="3E8686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-168" y="1568"/>
              <a:ext cx="454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evenim MT" panose="02010502060101010101" pitchFamily="2" charset="-79"/>
                  <a:sym typeface="+mn-ea"/>
                </a:rPr>
                <a:t>IP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evenim MT" panose="02010502060101010101" pitchFamily="2" charset="-79"/>
                  <a:sym typeface="+mn-ea"/>
                </a:rPr>
                <a:t>非可视对讲终端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74" y="2288771"/>
            <a:ext cx="4777047" cy="35827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7490" y="5244275"/>
            <a:ext cx="655666" cy="623455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 rot="10800000">
            <a:off x="3563115" y="5452879"/>
            <a:ext cx="408372" cy="206245"/>
          </a:xfrm>
          <a:prstGeom prst="rightArrow">
            <a:avLst/>
          </a:prstGeom>
          <a:solidFill>
            <a:srgbClr val="FF0000">
              <a:alpha val="73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50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6">
            <a:extLst>
              <a:ext uri="{FF2B5EF4-FFF2-40B4-BE49-F238E27FC236}">
                <a16:creationId xmlns:a16="http://schemas.microsoft.com/office/drawing/2014/main" id="{D39DA44C-31C5-4C26-90B1-82FC58259B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PA_库_矩形 4">
            <a:extLst>
              <a:ext uri="{FF2B5EF4-FFF2-40B4-BE49-F238E27FC236}">
                <a16:creationId xmlns:a16="http://schemas.microsoft.com/office/drawing/2014/main" id="{E56D2E0A-6C08-4623-A512-91B739428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6356601"/>
            <a:ext cx="12192000" cy="5014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PA_库_矩形 8">
            <a:extLst>
              <a:ext uri="{FF2B5EF4-FFF2-40B4-BE49-F238E27FC236}">
                <a16:creationId xmlns:a16="http://schemas.microsoft.com/office/drawing/2014/main" id="{52EAB15A-55AC-4882-AD8B-DD8047A141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515806"/>
            <a:ext cx="12192000" cy="37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979E61E9-E37C-48ED-A1B1-B4B7425BDBC8}"/>
              </a:ext>
            </a:extLst>
          </p:cNvPr>
          <p:cNvSpPr txBox="1"/>
          <p:nvPr/>
        </p:nvSpPr>
        <p:spPr>
          <a:xfrm>
            <a:off x="3568736" y="2282363"/>
            <a:ext cx="2073477" cy="2092798"/>
          </a:xfrm>
          <a:prstGeom prst="rect">
            <a:avLst/>
          </a:prstGeom>
          <a:noFill/>
        </p:spPr>
        <p:txBody>
          <a:bodyPr wrap="none" lIns="121837" tIns="60919" rIns="121837" bIns="6091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>03</a:t>
            </a:r>
            <a:endParaRPr kumimoji="1" lang="zh-CN" altLang="en-US" sz="1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 charset="0"/>
              <a:cs typeface="Microsoft YaHei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1DBF1C9-038B-4CEA-8207-E1EB1D8AE66D}"/>
              </a:ext>
            </a:extLst>
          </p:cNvPr>
          <p:cNvSpPr txBox="1"/>
          <p:nvPr/>
        </p:nvSpPr>
        <p:spPr>
          <a:xfrm>
            <a:off x="5642213" y="2897919"/>
            <a:ext cx="2708256" cy="861686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sz="4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功能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58531" y="5242360"/>
            <a:ext cx="4123138" cy="3363399"/>
            <a:chOff x="4846321" y="4773723"/>
            <a:chExt cx="2427316" cy="1980053"/>
          </a:xfrm>
        </p:grpSpPr>
        <p:sp>
          <p:nvSpPr>
            <p:cNvPr id="3" name="椭圆 2"/>
            <p:cNvSpPr/>
            <p:nvPr/>
          </p:nvSpPr>
          <p:spPr>
            <a:xfrm>
              <a:off x="4995949" y="4773723"/>
              <a:ext cx="1934649" cy="1934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846321" y="5741047"/>
              <a:ext cx="2427316" cy="101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62175" y="5813460"/>
            <a:ext cx="2715850" cy="2277076"/>
            <a:chOff x="4885094" y="4773722"/>
            <a:chExt cx="2427316" cy="2035156"/>
          </a:xfrm>
        </p:grpSpPr>
        <p:sp>
          <p:nvSpPr>
            <p:cNvPr id="16" name="椭圆 15"/>
            <p:cNvSpPr/>
            <p:nvPr/>
          </p:nvSpPr>
          <p:spPr>
            <a:xfrm>
              <a:off x="4995949" y="4773722"/>
              <a:ext cx="1934649" cy="1934649"/>
            </a:xfrm>
            <a:prstGeom prst="ellipse">
              <a:avLst/>
            </a:prstGeom>
            <a:solidFill>
              <a:srgbClr val="609A9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5094" y="5731820"/>
              <a:ext cx="2427316" cy="1077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42074" y="6198371"/>
            <a:ext cx="1452885" cy="497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主要功能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453299" y="5324898"/>
            <a:ext cx="1748041" cy="777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552194" y="4040048"/>
            <a:ext cx="498633" cy="1284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4652322" y="4042914"/>
            <a:ext cx="770715" cy="1284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2849398" y="5333854"/>
            <a:ext cx="1596106" cy="7399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83875" y="3690718"/>
            <a:ext cx="205116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ea"/>
              </a:rPr>
              <a:t>高清直录</a:t>
            </a:r>
            <a:r>
              <a:rPr lang="zh-CN" altLang="en-US" b="1" dirty="0" smtClean="0">
                <a:latin typeface="+mn-ea"/>
              </a:rPr>
              <a:t>播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全高清录播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、实时直播、远程互动等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13479" y="1496282"/>
            <a:ext cx="2323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ea"/>
              </a:rPr>
              <a:t>物联网集</a:t>
            </a:r>
            <a:r>
              <a:rPr lang="zh-CN" altLang="en-US" b="1" dirty="0" smtClean="0">
                <a:latin typeface="+mn-ea"/>
              </a:rPr>
              <a:t>控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教室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物联网系统对教室内的设备和环境进行智能化管控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2E15039D-D20D-4240-B888-1C298ED2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84" y="4736482"/>
            <a:ext cx="1593628" cy="1176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/>
          <a:stretch/>
        </p:blipFill>
        <p:spPr>
          <a:xfrm>
            <a:off x="848902" y="4829813"/>
            <a:ext cx="1915076" cy="115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8" y="2558079"/>
            <a:ext cx="2123698" cy="1132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9201340" y="3690718"/>
            <a:ext cx="2323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latin typeface="+mn-ea"/>
              </a:rPr>
              <a:t>多种互动教学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支持多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终端、多模式、多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平台互动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77208" y="1505891"/>
            <a:ext cx="222987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err="1" smtClean="0">
                <a:latin typeface="+mn-ea"/>
              </a:rPr>
              <a:t>starC</a:t>
            </a:r>
            <a:r>
              <a:rPr lang="zh-CN" altLang="en-US" b="1" dirty="0" smtClean="0">
                <a:latin typeface="+mn-ea"/>
              </a:rPr>
              <a:t>教学系统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备授课一体、数据采集与分析等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462" y="2512783"/>
            <a:ext cx="2438625" cy="1276767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6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9412" r="2843" b="10988"/>
          <a:stretch/>
        </p:blipFill>
        <p:spPr>
          <a:xfrm>
            <a:off x="88777" y="1722268"/>
            <a:ext cx="6942338" cy="45986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矩形 2"/>
          <p:cNvSpPr/>
          <p:nvPr/>
        </p:nvSpPr>
        <p:spPr>
          <a:xfrm>
            <a:off x="2938509" y="3045040"/>
            <a:ext cx="1242874" cy="6036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63375" y="3648722"/>
            <a:ext cx="1242874" cy="5252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reeform 3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 rot="10800000" flipV="1">
            <a:off x="4181381" y="2568686"/>
            <a:ext cx="3649207" cy="504000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6" name="Freeform 3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 rot="10800000" flipV="1">
            <a:off x="5601811" y="3768580"/>
            <a:ext cx="2228777" cy="305721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72147" y="2140731"/>
            <a:ext cx="3950564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006666"/>
                </a:solidFill>
              </a:rPr>
              <a:t>播放视频时使用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教室内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侧屏、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所有窗帘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自动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关闭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，调光灯调至最暗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，进入观影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2147" y="3374338"/>
            <a:ext cx="3950564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1333500">
              <a:lnSpc>
                <a:spcPct val="120000"/>
              </a:lnSpc>
            </a:pPr>
            <a:r>
              <a:rPr lang="zh-CN" altLang="en-US" b="1" dirty="0">
                <a:solidFill>
                  <a:srgbClr val="006666"/>
                </a:solidFill>
              </a:rPr>
              <a:t>小组讨论时使用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教室内的侧屏</a:t>
            </a: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分</a:t>
            </a:r>
            <a:endParaRPr lang="en-US" altLang="zh-CN" kern="100" dirty="0">
              <a:latin typeface="+mn-ea"/>
              <a:cs typeface="Times New Roman" panose="02020603050405020304" pitchFamily="18" charset="0"/>
            </a:endParaRPr>
          </a:p>
          <a:p>
            <a:pPr indent="-1333500">
              <a:lnSpc>
                <a:spcPct val="120000"/>
              </a:lnSpc>
            </a:pP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别显示各自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OPS</a:t>
            </a: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电脑信号，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主屏</a:t>
            </a: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保留</a:t>
            </a:r>
            <a:endParaRPr lang="en-US" altLang="zh-CN" kern="100" dirty="0">
              <a:latin typeface="+mn-ea"/>
              <a:cs typeface="Times New Roman" panose="02020603050405020304" pitchFamily="18" charset="0"/>
            </a:endParaRPr>
          </a:p>
          <a:p>
            <a:pPr indent="-1333500">
              <a:lnSpc>
                <a:spcPct val="120000"/>
              </a:lnSpc>
            </a:pP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显示上次操作输入的信号</a:t>
            </a:r>
          </a:p>
        </p:txBody>
      </p:sp>
      <p:sp>
        <p:nvSpPr>
          <p:cNvPr id="9" name="五边形 8"/>
          <p:cNvSpPr/>
          <p:nvPr/>
        </p:nvSpPr>
        <p:spPr>
          <a:xfrm>
            <a:off x="-3316" y="914401"/>
            <a:ext cx="2112885" cy="638780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触摸屏控制终端其他功能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4348359" y="4712305"/>
            <a:ext cx="1329883" cy="5476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972147" y="4637709"/>
            <a:ext cx="3950564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1333500">
              <a:lnSpc>
                <a:spcPct val="120000"/>
              </a:lnSpc>
            </a:pPr>
            <a:r>
              <a:rPr lang="zh-CN" altLang="en-US" b="1" dirty="0" smtClean="0">
                <a:solidFill>
                  <a:srgbClr val="006666"/>
                </a:solidFill>
              </a:rPr>
              <a:t>展示小组讨论结果时</a:t>
            </a:r>
            <a:r>
              <a:rPr lang="zh-CN" altLang="en-US" b="1" dirty="0">
                <a:solidFill>
                  <a:srgbClr val="006666"/>
                </a:solidFill>
              </a:rPr>
              <a:t>使用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教室内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的其他侧屏和辅屏均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显示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第六小组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电脑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信号，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主屏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保留显示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上次操作输入的信号</a:t>
            </a:r>
          </a:p>
        </p:txBody>
      </p:sp>
      <p:sp>
        <p:nvSpPr>
          <p:cNvPr id="13" name="Freeform 3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 rot="10800000" flipV="1">
            <a:off x="5678242" y="4869879"/>
            <a:ext cx="2152346" cy="368248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2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6">
            <a:extLst>
              <a:ext uri="{FF2B5EF4-FFF2-40B4-BE49-F238E27FC236}">
                <a16:creationId xmlns:a16="http://schemas.microsoft.com/office/drawing/2014/main" id="{D39DA44C-31C5-4C26-90B1-82FC58259B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PA_库_矩形 4">
            <a:extLst>
              <a:ext uri="{FF2B5EF4-FFF2-40B4-BE49-F238E27FC236}">
                <a16:creationId xmlns:a16="http://schemas.microsoft.com/office/drawing/2014/main" id="{E56D2E0A-6C08-4623-A512-91B739428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6356601"/>
            <a:ext cx="12192000" cy="5014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PA_库_矩形 8">
            <a:extLst>
              <a:ext uri="{FF2B5EF4-FFF2-40B4-BE49-F238E27FC236}">
                <a16:creationId xmlns:a16="http://schemas.microsoft.com/office/drawing/2014/main" id="{52EAB15A-55AC-4882-AD8B-DD8047A141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515806"/>
            <a:ext cx="12192000" cy="37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979E61E9-E37C-48ED-A1B1-B4B7425BDBC8}"/>
              </a:ext>
            </a:extLst>
          </p:cNvPr>
          <p:cNvSpPr txBox="1"/>
          <p:nvPr/>
        </p:nvSpPr>
        <p:spPr>
          <a:xfrm>
            <a:off x="3568736" y="2282363"/>
            <a:ext cx="2073477" cy="2092798"/>
          </a:xfrm>
          <a:prstGeom prst="rect">
            <a:avLst/>
          </a:prstGeom>
          <a:noFill/>
        </p:spPr>
        <p:txBody>
          <a:bodyPr wrap="none" lIns="121837" tIns="60919" rIns="121837" bIns="6091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 charset="0"/>
                <a:cs typeface="Microsoft YaHei" charset="0"/>
              </a:rPr>
              <a:t>04</a:t>
            </a:r>
            <a:endParaRPr kumimoji="1" lang="zh-CN" altLang="en-US" sz="1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 charset="0"/>
              <a:cs typeface="Microsoft YaHei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1DBF1C9-038B-4CEA-8207-E1EB1D8AE66D}"/>
              </a:ext>
            </a:extLst>
          </p:cNvPr>
          <p:cNvSpPr txBox="1"/>
          <p:nvPr/>
        </p:nvSpPr>
        <p:spPr>
          <a:xfrm>
            <a:off x="5642213" y="2897919"/>
            <a:ext cx="2708256" cy="861686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注意事项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1">
            <a:extLst>
              <a:ext uri="{FF2B5EF4-FFF2-40B4-BE49-F238E27FC236}">
                <a16:creationId xmlns:a16="http://schemas.microsoft.com/office/drawing/2014/main" id="{A7A28DE8-BB9C-4ADD-AB60-C47C1560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26" y="5382137"/>
            <a:ext cx="11153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讲桌右下角                                                                      讲桌右上角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42970E-16F5-437B-AF52-41B0409F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1" y="1642469"/>
            <a:ext cx="4860036" cy="364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23" y="1719036"/>
            <a:ext cx="4662993" cy="3497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21">
            <a:extLst>
              <a:ext uri="{FF2B5EF4-FFF2-40B4-BE49-F238E27FC236}">
                <a16:creationId xmlns:a16="http://schemas.microsoft.com/office/drawing/2014/main" id="{A7A28DE8-BB9C-4ADD-AB60-C47C1560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26" y="6230260"/>
            <a:ext cx="11153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中小型教室                                                                        大型教室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823099" y="5830718"/>
            <a:ext cx="8878" cy="474307"/>
          </a:xfrm>
          <a:prstGeom prst="straightConnector1">
            <a:avLst/>
          </a:prstGeom>
          <a:ln w="19050">
            <a:solidFill>
              <a:srgbClr val="56979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012315" y="5864837"/>
            <a:ext cx="7398" cy="474307"/>
          </a:xfrm>
          <a:prstGeom prst="straightConnector1">
            <a:avLst/>
          </a:prstGeom>
          <a:ln w="19050">
            <a:solidFill>
              <a:srgbClr val="56979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边形 17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读卡器位置</a:t>
            </a:r>
            <a:endParaRPr lang="zh-CN" altLang="en-US" b="1" dirty="0"/>
          </a:p>
        </p:txBody>
      </p:sp>
      <p:sp>
        <p:nvSpPr>
          <p:cNvPr id="2" name="椭圆 1"/>
          <p:cNvSpPr/>
          <p:nvPr/>
        </p:nvSpPr>
        <p:spPr>
          <a:xfrm>
            <a:off x="3258105" y="3471169"/>
            <a:ext cx="1979720" cy="123399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179511" y="2643205"/>
            <a:ext cx="1202008" cy="706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出自【趣你的PPT】(微信:qunideppt)：最优质的PPT资源库">
            <a:extLst>
              <a:ext uri="{FF2B5EF4-FFF2-40B4-BE49-F238E27FC236}">
                <a16:creationId xmlns:a16="http://schemas.microsoft.com/office/drawing/2014/main" id="{44BFC00F-8CE2-44EE-9B23-1F5DD44A6F5E}"/>
              </a:ext>
            </a:extLst>
          </p:cNvPr>
          <p:cNvSpPr txBox="1"/>
          <p:nvPr/>
        </p:nvSpPr>
        <p:spPr>
          <a:xfrm>
            <a:off x="911458" y="4220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006666"/>
                </a:solidFill>
                <a:cs typeface="+mn-ea"/>
                <a:sym typeface="+mn-lt"/>
              </a:rPr>
              <a:t>学生卡</a:t>
            </a:r>
          </a:p>
        </p:txBody>
      </p:sp>
      <p:sp>
        <p:nvSpPr>
          <p:cNvPr id="47" name="出自【趣你的PPT】(微信:qunideppt)：最优质的PPT资源库">
            <a:extLst>
              <a:ext uri="{FF2B5EF4-FFF2-40B4-BE49-F238E27FC236}">
                <a16:creationId xmlns:a16="http://schemas.microsoft.com/office/drawing/2014/main" id="{DA841D31-DBB5-4686-A2E0-9DBCB70A8731}"/>
              </a:ext>
            </a:extLst>
          </p:cNvPr>
          <p:cNvSpPr txBox="1"/>
          <p:nvPr/>
        </p:nvSpPr>
        <p:spPr>
          <a:xfrm>
            <a:off x="3497193" y="4226537"/>
            <a:ext cx="189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cs typeface="+mn-ea"/>
                <a:sym typeface="+mn-lt"/>
              </a:rPr>
              <a:t>教工卡</a:t>
            </a:r>
            <a:endParaRPr lang="zh-CN" altLang="en-US" sz="2000" b="1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9" name="出自【趣你的PPT】(微信:qunideppt)：最优质的PPT资源库">
            <a:extLst>
              <a:ext uri="{FF2B5EF4-FFF2-40B4-BE49-F238E27FC236}">
                <a16:creationId xmlns:a16="http://schemas.microsoft.com/office/drawing/2014/main" id="{2D745EDC-9BCF-4282-AA2A-2413B9CD0D12}"/>
              </a:ext>
            </a:extLst>
          </p:cNvPr>
          <p:cNvSpPr txBox="1"/>
          <p:nvPr/>
        </p:nvSpPr>
        <p:spPr>
          <a:xfrm>
            <a:off x="7140922" y="42238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rgbClr val="006666"/>
                </a:solidFill>
                <a:cs typeface="+mn-ea"/>
                <a:sym typeface="+mn-lt"/>
              </a:rPr>
              <a:t>普通卡</a:t>
            </a:r>
            <a:endParaRPr lang="zh-CN" altLang="en-US" sz="2000" b="1" kern="0" dirty="0">
              <a:solidFill>
                <a:srgbClr val="006666"/>
              </a:solidFill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B86D6C4F-6FA6-4832-8175-43BAA36E4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5" y="2111634"/>
            <a:ext cx="2752204" cy="170790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7A1FC84-7DE1-4579-9E28-AF4DDC20773C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95" y="2110627"/>
            <a:ext cx="2750400" cy="16812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57F2C85-7DE5-45CD-A3DF-A4093D719D84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2" y="2125500"/>
            <a:ext cx="2750400" cy="1679403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57A1FC84-7DE1-4579-9E28-AF4DDC20773C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68" y="2125500"/>
            <a:ext cx="2750083" cy="1681200"/>
          </a:xfrm>
          <a:prstGeom prst="rect">
            <a:avLst/>
          </a:prstGeom>
        </p:spPr>
      </p:pic>
      <p:sp>
        <p:nvSpPr>
          <p:cNvPr id="58" name="出自【趣你的PPT】(微信:qunideppt)：最优质的PPT资源库">
            <a:extLst>
              <a:ext uri="{FF2B5EF4-FFF2-40B4-BE49-F238E27FC236}">
                <a16:creationId xmlns:a16="http://schemas.microsoft.com/office/drawing/2014/main" id="{2D745EDC-9BCF-4282-AA2A-2413B9CD0D12}"/>
              </a:ext>
            </a:extLst>
          </p:cNvPr>
          <p:cNvSpPr txBox="1"/>
          <p:nvPr/>
        </p:nvSpPr>
        <p:spPr>
          <a:xfrm>
            <a:off x="10332080" y="42149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rgbClr val="006666"/>
                </a:solidFill>
                <a:cs typeface="+mn-ea"/>
                <a:sym typeface="+mn-lt"/>
              </a:rPr>
              <a:t>消费卡</a:t>
            </a:r>
            <a:endParaRPr lang="zh-CN" altLang="en-US" sz="2000" b="1" kern="0" dirty="0">
              <a:solidFill>
                <a:srgbClr val="006666"/>
              </a:solidFill>
              <a:cs typeface="+mn-ea"/>
              <a:sym typeface="+mn-lt"/>
            </a:endParaRPr>
          </a:p>
        </p:txBody>
      </p:sp>
      <p:sp>
        <p:nvSpPr>
          <p:cNvPr id="60" name="五边形 59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插卡</a:t>
            </a:r>
            <a:endParaRPr lang="zh-CN" altLang="en-US" b="1" dirty="0"/>
          </a:p>
        </p:txBody>
      </p:sp>
      <p:sp>
        <p:nvSpPr>
          <p:cNvPr id="2" name="乘号 1"/>
          <p:cNvSpPr/>
          <p:nvPr/>
        </p:nvSpPr>
        <p:spPr>
          <a:xfrm>
            <a:off x="1056724" y="4757769"/>
            <a:ext cx="541538" cy="577049"/>
          </a:xfrm>
          <a:prstGeom prst="mathMultiply">
            <a:avLst/>
          </a:prstGeom>
          <a:solidFill>
            <a:srgbClr val="FFC000">
              <a:alpha val="73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乘号 19"/>
          <p:cNvSpPr/>
          <p:nvPr/>
        </p:nvSpPr>
        <p:spPr>
          <a:xfrm>
            <a:off x="10538364" y="4745932"/>
            <a:ext cx="541538" cy="577049"/>
          </a:xfrm>
          <a:prstGeom prst="mathMultiply">
            <a:avLst/>
          </a:prstGeom>
          <a:solidFill>
            <a:srgbClr val="FFC000">
              <a:alpha val="73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乘号 20"/>
          <p:cNvSpPr/>
          <p:nvPr/>
        </p:nvSpPr>
        <p:spPr>
          <a:xfrm>
            <a:off x="7340026" y="4786534"/>
            <a:ext cx="541538" cy="577049"/>
          </a:xfrm>
          <a:prstGeom prst="mathMultiply">
            <a:avLst/>
          </a:prstGeom>
          <a:solidFill>
            <a:srgbClr val="FFC000">
              <a:alpha val="73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92606" y="4725780"/>
            <a:ext cx="1047565" cy="763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36822" y="5404350"/>
            <a:ext cx="2220026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</a:rPr>
              <a:t>“嘀”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</a:rPr>
              <a:t>每次插卡与拔卡中间间隔</a:t>
            </a:r>
            <a:r>
              <a:rPr lang="en-US" altLang="zh-CN" b="1" dirty="0" smtClean="0">
                <a:solidFill>
                  <a:srgbClr val="FF0000"/>
                </a:solidFill>
              </a:rPr>
              <a:t>2-3</a:t>
            </a:r>
            <a:r>
              <a:rPr lang="zh-CN" altLang="en-US" b="1" dirty="0" smtClean="0">
                <a:solidFill>
                  <a:srgbClr val="FF0000"/>
                </a:solidFill>
              </a:rPr>
              <a:t>分钟</a:t>
            </a:r>
          </a:p>
        </p:txBody>
      </p:sp>
    </p:spTree>
    <p:extLst>
      <p:ext uri="{BB962C8B-B14F-4D97-AF65-F5344CB8AC3E}">
        <p14:creationId xmlns:p14="http://schemas.microsoft.com/office/powerpoint/2010/main" val="6952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五边形 59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接口</a:t>
            </a:r>
            <a:endParaRPr lang="zh-CN" altLang="en-US" b="1" dirty="0"/>
          </a:p>
        </p:txBody>
      </p:sp>
      <p:sp>
        <p:nvSpPr>
          <p:cNvPr id="43" name="Freeform 322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>
            <a:spLocks noEditPoints="1"/>
          </p:cNvSpPr>
          <p:nvPr/>
        </p:nvSpPr>
        <p:spPr bwMode="auto">
          <a:xfrm>
            <a:off x="5154845" y="2119099"/>
            <a:ext cx="1882313" cy="1878471"/>
          </a:xfrm>
          <a:custGeom>
            <a:avLst/>
            <a:gdLst>
              <a:gd name="T0" fmla="*/ 245 w 490"/>
              <a:gd name="T1" fmla="*/ 489 h 489"/>
              <a:gd name="T2" fmla="*/ 0 w 490"/>
              <a:gd name="T3" fmla="*/ 245 h 489"/>
              <a:gd name="T4" fmla="*/ 245 w 490"/>
              <a:gd name="T5" fmla="*/ 0 h 489"/>
              <a:gd name="T6" fmla="*/ 490 w 490"/>
              <a:gd name="T7" fmla="*/ 245 h 489"/>
              <a:gd name="T8" fmla="*/ 245 w 490"/>
              <a:gd name="T9" fmla="*/ 489 h 489"/>
              <a:gd name="T10" fmla="*/ 245 w 490"/>
              <a:gd name="T11" fmla="*/ 20 h 489"/>
              <a:gd name="T12" fmla="*/ 20 w 490"/>
              <a:gd name="T13" fmla="*/ 245 h 489"/>
              <a:gd name="T14" fmla="*/ 245 w 490"/>
              <a:gd name="T15" fmla="*/ 469 h 489"/>
              <a:gd name="T16" fmla="*/ 470 w 490"/>
              <a:gd name="T17" fmla="*/ 245 h 489"/>
              <a:gd name="T18" fmla="*/ 245 w 490"/>
              <a:gd name="T19" fmla="*/ 2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489">
                <a:moveTo>
                  <a:pt x="245" y="489"/>
                </a:moveTo>
                <a:cubicBezTo>
                  <a:pt x="110" y="489"/>
                  <a:pt x="0" y="379"/>
                  <a:pt x="0" y="245"/>
                </a:cubicBezTo>
                <a:cubicBezTo>
                  <a:pt x="0" y="110"/>
                  <a:pt x="110" y="0"/>
                  <a:pt x="245" y="0"/>
                </a:cubicBezTo>
                <a:cubicBezTo>
                  <a:pt x="380" y="0"/>
                  <a:pt x="490" y="110"/>
                  <a:pt x="490" y="245"/>
                </a:cubicBezTo>
                <a:cubicBezTo>
                  <a:pt x="490" y="379"/>
                  <a:pt x="380" y="489"/>
                  <a:pt x="245" y="489"/>
                </a:cubicBezTo>
                <a:close/>
                <a:moveTo>
                  <a:pt x="245" y="20"/>
                </a:moveTo>
                <a:cubicBezTo>
                  <a:pt x="121" y="20"/>
                  <a:pt x="20" y="121"/>
                  <a:pt x="20" y="245"/>
                </a:cubicBezTo>
                <a:cubicBezTo>
                  <a:pt x="20" y="368"/>
                  <a:pt x="121" y="469"/>
                  <a:pt x="245" y="469"/>
                </a:cubicBezTo>
                <a:cubicBezTo>
                  <a:pt x="369" y="469"/>
                  <a:pt x="470" y="368"/>
                  <a:pt x="470" y="245"/>
                </a:cubicBezTo>
                <a:cubicBezTo>
                  <a:pt x="470" y="121"/>
                  <a:pt x="369" y="20"/>
                  <a:pt x="245" y="2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44" name="Freeform 323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>
            <a:spLocks noEditPoints="1"/>
          </p:cNvSpPr>
          <p:nvPr/>
        </p:nvSpPr>
        <p:spPr bwMode="auto">
          <a:xfrm>
            <a:off x="4302041" y="1266298"/>
            <a:ext cx="3587919" cy="3584076"/>
          </a:xfrm>
          <a:custGeom>
            <a:avLst/>
            <a:gdLst>
              <a:gd name="T0" fmla="*/ 467 w 934"/>
              <a:gd name="T1" fmla="*/ 933 h 933"/>
              <a:gd name="T2" fmla="*/ 0 w 934"/>
              <a:gd name="T3" fmla="*/ 467 h 933"/>
              <a:gd name="T4" fmla="*/ 467 w 934"/>
              <a:gd name="T5" fmla="*/ 0 h 933"/>
              <a:gd name="T6" fmla="*/ 934 w 934"/>
              <a:gd name="T7" fmla="*/ 467 h 933"/>
              <a:gd name="T8" fmla="*/ 467 w 934"/>
              <a:gd name="T9" fmla="*/ 933 h 933"/>
              <a:gd name="T10" fmla="*/ 467 w 934"/>
              <a:gd name="T11" fmla="*/ 40 h 933"/>
              <a:gd name="T12" fmla="*/ 40 w 934"/>
              <a:gd name="T13" fmla="*/ 467 h 933"/>
              <a:gd name="T14" fmla="*/ 467 w 934"/>
              <a:gd name="T15" fmla="*/ 893 h 933"/>
              <a:gd name="T16" fmla="*/ 894 w 934"/>
              <a:gd name="T17" fmla="*/ 467 h 933"/>
              <a:gd name="T18" fmla="*/ 467 w 934"/>
              <a:gd name="T19" fmla="*/ 4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4" h="933">
                <a:moveTo>
                  <a:pt x="467" y="933"/>
                </a:moveTo>
                <a:cubicBezTo>
                  <a:pt x="210" y="933"/>
                  <a:pt x="0" y="724"/>
                  <a:pt x="0" y="467"/>
                </a:cubicBezTo>
                <a:cubicBezTo>
                  <a:pt x="0" y="209"/>
                  <a:pt x="210" y="0"/>
                  <a:pt x="467" y="0"/>
                </a:cubicBezTo>
                <a:cubicBezTo>
                  <a:pt x="724" y="0"/>
                  <a:pt x="934" y="209"/>
                  <a:pt x="934" y="467"/>
                </a:cubicBezTo>
                <a:cubicBezTo>
                  <a:pt x="934" y="724"/>
                  <a:pt x="724" y="933"/>
                  <a:pt x="467" y="933"/>
                </a:cubicBezTo>
                <a:close/>
                <a:moveTo>
                  <a:pt x="467" y="40"/>
                </a:moveTo>
                <a:cubicBezTo>
                  <a:pt x="232" y="40"/>
                  <a:pt x="40" y="231"/>
                  <a:pt x="40" y="467"/>
                </a:cubicBezTo>
                <a:cubicBezTo>
                  <a:pt x="40" y="702"/>
                  <a:pt x="232" y="893"/>
                  <a:pt x="467" y="893"/>
                </a:cubicBezTo>
                <a:cubicBezTo>
                  <a:pt x="702" y="893"/>
                  <a:pt x="894" y="702"/>
                  <a:pt x="894" y="467"/>
                </a:cubicBezTo>
                <a:cubicBezTo>
                  <a:pt x="894" y="231"/>
                  <a:pt x="702" y="40"/>
                  <a:pt x="467" y="40"/>
                </a:cubicBezTo>
                <a:close/>
              </a:path>
            </a:pathLst>
          </a:custGeom>
          <a:solidFill>
            <a:srgbClr val="86AFAF"/>
          </a:solidFill>
          <a:ln>
            <a:solidFill>
              <a:srgbClr val="ADADAD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45" name="Freeform 326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>
            <a:off x="4928199" y="3663364"/>
            <a:ext cx="2335605" cy="795181"/>
          </a:xfrm>
          <a:custGeom>
            <a:avLst/>
            <a:gdLst>
              <a:gd name="T0" fmla="*/ 304 w 608"/>
              <a:gd name="T1" fmla="*/ 120 h 207"/>
              <a:gd name="T2" fmla="*/ 75 w 608"/>
              <a:gd name="T3" fmla="*/ 0 h 207"/>
              <a:gd name="T4" fmla="*/ 0 w 608"/>
              <a:gd name="T5" fmla="*/ 43 h 207"/>
              <a:gd name="T6" fmla="*/ 304 w 608"/>
              <a:gd name="T7" fmla="*/ 207 h 207"/>
              <a:gd name="T8" fmla="*/ 608 w 608"/>
              <a:gd name="T9" fmla="*/ 43 h 207"/>
              <a:gd name="T10" fmla="*/ 533 w 608"/>
              <a:gd name="T11" fmla="*/ 0 h 207"/>
              <a:gd name="T12" fmla="*/ 304 w 608"/>
              <a:gd name="T13" fmla="*/ 12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8" h="207">
                <a:moveTo>
                  <a:pt x="304" y="120"/>
                </a:moveTo>
                <a:cubicBezTo>
                  <a:pt x="209" y="120"/>
                  <a:pt x="125" y="73"/>
                  <a:pt x="75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65" y="142"/>
                  <a:pt x="177" y="207"/>
                  <a:pt x="304" y="207"/>
                </a:cubicBezTo>
                <a:cubicBezTo>
                  <a:pt x="431" y="207"/>
                  <a:pt x="543" y="142"/>
                  <a:pt x="608" y="43"/>
                </a:cubicBezTo>
                <a:cubicBezTo>
                  <a:pt x="533" y="0"/>
                  <a:pt x="533" y="0"/>
                  <a:pt x="533" y="0"/>
                </a:cubicBezTo>
                <a:cubicBezTo>
                  <a:pt x="483" y="73"/>
                  <a:pt x="399" y="120"/>
                  <a:pt x="304" y="120"/>
                </a:cubicBezTo>
                <a:close/>
              </a:path>
            </a:pathLst>
          </a:custGeom>
          <a:solidFill>
            <a:srgbClr val="5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48" name="Freeform 327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>
            <a:off x="4697711" y="1661966"/>
            <a:ext cx="1313779" cy="2020604"/>
          </a:xfrm>
          <a:custGeom>
            <a:avLst/>
            <a:gdLst>
              <a:gd name="T0" fmla="*/ 86 w 342"/>
              <a:gd name="T1" fmla="*/ 364 h 526"/>
              <a:gd name="T2" fmla="*/ 342 w 342"/>
              <a:gd name="T3" fmla="*/ 87 h 526"/>
              <a:gd name="T4" fmla="*/ 342 w 342"/>
              <a:gd name="T5" fmla="*/ 0 h 526"/>
              <a:gd name="T6" fmla="*/ 0 w 342"/>
              <a:gd name="T7" fmla="*/ 364 h 526"/>
              <a:gd name="T8" fmla="*/ 38 w 342"/>
              <a:gd name="T9" fmla="*/ 526 h 526"/>
              <a:gd name="T10" fmla="*/ 113 w 342"/>
              <a:gd name="T11" fmla="*/ 483 h 526"/>
              <a:gd name="T12" fmla="*/ 86 w 342"/>
              <a:gd name="T13" fmla="*/ 36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526">
                <a:moveTo>
                  <a:pt x="86" y="364"/>
                </a:moveTo>
                <a:cubicBezTo>
                  <a:pt x="86" y="217"/>
                  <a:pt x="199" y="98"/>
                  <a:pt x="342" y="87"/>
                </a:cubicBezTo>
                <a:cubicBezTo>
                  <a:pt x="342" y="0"/>
                  <a:pt x="342" y="0"/>
                  <a:pt x="342" y="0"/>
                </a:cubicBezTo>
                <a:cubicBezTo>
                  <a:pt x="151" y="11"/>
                  <a:pt x="0" y="170"/>
                  <a:pt x="0" y="364"/>
                </a:cubicBezTo>
                <a:cubicBezTo>
                  <a:pt x="0" y="422"/>
                  <a:pt x="14" y="477"/>
                  <a:pt x="38" y="526"/>
                </a:cubicBezTo>
                <a:cubicBezTo>
                  <a:pt x="113" y="483"/>
                  <a:pt x="113" y="483"/>
                  <a:pt x="113" y="483"/>
                </a:cubicBezTo>
                <a:cubicBezTo>
                  <a:pt x="96" y="447"/>
                  <a:pt x="86" y="406"/>
                  <a:pt x="86" y="364"/>
                </a:cubicBezTo>
                <a:close/>
              </a:path>
            </a:pathLst>
          </a:custGeom>
          <a:solidFill>
            <a:srgbClr val="5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50" name="Freeform 328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>
            <a:off x="6180513" y="1661966"/>
            <a:ext cx="1313779" cy="2020604"/>
          </a:xfrm>
          <a:custGeom>
            <a:avLst/>
            <a:gdLst>
              <a:gd name="T0" fmla="*/ 256 w 342"/>
              <a:gd name="T1" fmla="*/ 364 h 526"/>
              <a:gd name="T2" fmla="*/ 229 w 342"/>
              <a:gd name="T3" fmla="*/ 483 h 526"/>
              <a:gd name="T4" fmla="*/ 304 w 342"/>
              <a:gd name="T5" fmla="*/ 526 h 526"/>
              <a:gd name="T6" fmla="*/ 342 w 342"/>
              <a:gd name="T7" fmla="*/ 364 h 526"/>
              <a:gd name="T8" fmla="*/ 0 w 342"/>
              <a:gd name="T9" fmla="*/ 0 h 526"/>
              <a:gd name="T10" fmla="*/ 0 w 342"/>
              <a:gd name="T11" fmla="*/ 87 h 526"/>
              <a:gd name="T12" fmla="*/ 256 w 342"/>
              <a:gd name="T13" fmla="*/ 36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526">
                <a:moveTo>
                  <a:pt x="256" y="364"/>
                </a:moveTo>
                <a:cubicBezTo>
                  <a:pt x="256" y="406"/>
                  <a:pt x="246" y="447"/>
                  <a:pt x="229" y="483"/>
                </a:cubicBezTo>
                <a:cubicBezTo>
                  <a:pt x="304" y="526"/>
                  <a:pt x="304" y="526"/>
                  <a:pt x="304" y="526"/>
                </a:cubicBezTo>
                <a:cubicBezTo>
                  <a:pt x="328" y="477"/>
                  <a:pt x="342" y="422"/>
                  <a:pt x="342" y="364"/>
                </a:cubicBezTo>
                <a:cubicBezTo>
                  <a:pt x="342" y="170"/>
                  <a:pt x="191" y="11"/>
                  <a:pt x="0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143" y="98"/>
                  <a:pt x="256" y="217"/>
                  <a:pt x="256" y="364"/>
                </a:cubicBezTo>
                <a:close/>
              </a:path>
            </a:pathLst>
          </a:custGeom>
          <a:solidFill>
            <a:srgbClr val="5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51" name="TextBox 22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 txBox="1"/>
          <p:nvPr/>
        </p:nvSpPr>
        <p:spPr>
          <a:xfrm flipH="1">
            <a:off x="5058842" y="2532050"/>
            <a:ext cx="20485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zh-CN" altLang="en-US" sz="2800" b="1" dirty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标题</a:t>
            </a:r>
            <a:endParaRPr lang="en-US" altLang="zh-CN" sz="2800" b="1" dirty="0">
              <a:solidFill>
                <a:srgbClr val="51919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  <a:p>
            <a:pPr algn="ctr" defTabSz="914400"/>
            <a:r>
              <a:rPr lang="zh-CN" altLang="en-US" sz="2800" b="1" dirty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文字添加</a:t>
            </a:r>
          </a:p>
        </p:txBody>
      </p:sp>
      <p:sp>
        <p:nvSpPr>
          <p:cNvPr id="56" name="文本框 5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 txBox="1">
            <a:spLocks noChangeArrowheads="1"/>
          </p:cNvSpPr>
          <p:nvPr/>
        </p:nvSpPr>
        <p:spPr bwMode="auto">
          <a:xfrm>
            <a:off x="1642885" y="1887735"/>
            <a:ext cx="20324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 dirty="0" smtClean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  <a:sym typeface="Arial" panose="020B0604020202020204" pitchFamily="34" charset="0"/>
              </a:rPr>
              <a:t>网线</a:t>
            </a:r>
            <a:endParaRPr lang="zh-CN" altLang="en-US" sz="2135" b="1" kern="0" dirty="0">
              <a:solidFill>
                <a:srgbClr val="51919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7" name="文本框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 txBox="1">
            <a:spLocks noChangeArrowheads="1"/>
          </p:cNvSpPr>
          <p:nvPr/>
        </p:nvSpPr>
        <p:spPr bwMode="auto">
          <a:xfrm>
            <a:off x="8777359" y="1887735"/>
            <a:ext cx="188004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kern="0" dirty="0" smtClean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  <a:sym typeface="Arial" panose="020B0604020202020204" pitchFamily="34" charset="0"/>
              </a:rPr>
              <a:t>USB</a:t>
            </a:r>
            <a:r>
              <a:rPr lang="zh-CN" altLang="en-US" sz="2135" b="1" kern="0" dirty="0" smtClean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  <a:sym typeface="Arial" panose="020B0604020202020204" pitchFamily="34" charset="0"/>
              </a:rPr>
              <a:t>接口</a:t>
            </a:r>
            <a:endParaRPr lang="zh-CN" altLang="en-US" sz="2135" b="1" kern="0" dirty="0">
              <a:solidFill>
                <a:srgbClr val="51919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<p:cNvSpPr/>
          <p:nvPr/>
        </p:nvSpPr>
        <p:spPr>
          <a:xfrm>
            <a:off x="8836024" y="2348142"/>
            <a:ext cx="200152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只能插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U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盘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+mn-ea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不能插移动硬盘</a:t>
            </a:r>
          </a:p>
        </p:txBody>
      </p:sp>
      <p:sp>
        <p:nvSpPr>
          <p:cNvPr id="61" name="文本框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 txBox="1">
            <a:spLocks noChangeArrowheads="1"/>
          </p:cNvSpPr>
          <p:nvPr/>
        </p:nvSpPr>
        <p:spPr bwMode="auto">
          <a:xfrm>
            <a:off x="5153897" y="5354547"/>
            <a:ext cx="188004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kern="0" dirty="0" smtClean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  <a:sym typeface="Arial" panose="020B0604020202020204" pitchFamily="34" charset="0"/>
              </a:rPr>
              <a:t>HDMI</a:t>
            </a:r>
            <a:r>
              <a:rPr lang="zh-CN" altLang="en-US" sz="2135" b="1" kern="0" dirty="0" smtClean="0">
                <a:solidFill>
                  <a:srgbClr val="51919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  <a:sym typeface="Arial" panose="020B0604020202020204" pitchFamily="34" charset="0"/>
              </a:rPr>
              <a:t>线</a:t>
            </a:r>
            <a:endParaRPr lang="zh-CN" altLang="en-US" sz="2135" b="1" kern="0" dirty="0">
              <a:solidFill>
                <a:srgbClr val="51919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2" name="矩形 61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<p:cNvSpPr/>
          <p:nvPr/>
        </p:nvSpPr>
        <p:spPr>
          <a:xfrm>
            <a:off x="4417031" y="5822350"/>
            <a:ext cx="4647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由于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笔记本电脑型号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不同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，</a:t>
            </a:r>
            <a:endParaRPr lang="en-US" altLang="zh-CN" dirty="0" smtClean="0">
              <a:solidFill>
                <a:schemeClr val="tx1">
                  <a:lumMod val="75000"/>
                </a:schemeClr>
              </a:solidFill>
              <a:latin typeface="+mn-ea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建议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大家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根据本人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的笔记本型号自备转接头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6" y="1639670"/>
            <a:ext cx="2841576" cy="2818876"/>
          </a:xfrm>
          <a:prstGeom prst="ellipse">
            <a:avLst/>
          </a:prstGeom>
        </p:spPr>
      </p:pic>
      <p:sp>
        <p:nvSpPr>
          <p:cNvPr id="64" name="Freeform 32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>
            <a:off x="6418157" y="2079722"/>
            <a:ext cx="2180223" cy="491705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ln w="28575">
            <a:solidFill>
              <a:srgbClr val="FFC000"/>
            </a:solidFill>
            <a:prstDash val="sysDash"/>
            <a:headEnd type="none" w="med" len="med"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65" name="Line 329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>
            <a:spLocks noChangeShapeType="1"/>
          </p:cNvSpPr>
          <p:nvPr/>
        </p:nvSpPr>
        <p:spPr bwMode="auto">
          <a:xfrm>
            <a:off x="6219845" y="3770324"/>
            <a:ext cx="0" cy="1548000"/>
          </a:xfrm>
          <a:prstGeom prst="line">
            <a:avLst/>
          </a:prstGeom>
          <a:noFill/>
          <a:ln w="28575" cap="flat">
            <a:solidFill>
              <a:srgbClr val="FFC000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66" name="Freeform 3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<p:cNvSpPr/>
          <p:nvPr/>
        </p:nvSpPr>
        <p:spPr bwMode="auto">
          <a:xfrm>
            <a:off x="3759884" y="2093288"/>
            <a:ext cx="1899404" cy="504000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C000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  <a:latin typeface="Calibri Light" panose="020F0302020204030204"/>
              <a:ea typeface="微软雅黑 Light"/>
              <a:cs typeface="字魂59号-创粗黑" panose="00000500000000000000" charset="-122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<p:cNvSpPr/>
          <p:nvPr/>
        </p:nvSpPr>
        <p:spPr>
          <a:xfrm>
            <a:off x="1048597" y="2325574"/>
            <a:ext cx="3026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推荐使用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CCNU</a:t>
            </a:r>
          </a:p>
          <a:p>
            <a:pPr algn="r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联系运维人员，获取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IP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Levenim MT" panose="02010502060101010101" pitchFamily="2" charset="-79"/>
              </a:rPr>
              <a:t>地址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+mn-ea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92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1">
            <a:extLst>
              <a:ext uri="{FF2B5EF4-FFF2-40B4-BE49-F238E27FC236}">
                <a16:creationId xmlns:a16="http://schemas.microsoft.com/office/drawing/2014/main" id="{A7A28DE8-BB9C-4ADD-AB60-C47C1560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26" y="5382137"/>
            <a:ext cx="11153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墙面控制面板                                                             触摸屏控制终端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42970E-16F5-437B-AF52-41B0409F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1642469"/>
            <a:ext cx="4860523" cy="364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7" y="1719036"/>
            <a:ext cx="5619565" cy="3497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21">
            <a:extLst>
              <a:ext uri="{FF2B5EF4-FFF2-40B4-BE49-F238E27FC236}">
                <a16:creationId xmlns:a16="http://schemas.microsoft.com/office/drawing/2014/main" id="{A7A28DE8-BB9C-4ADD-AB60-C47C1560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26" y="6230260"/>
            <a:ext cx="11153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不受一卡通控制         都可控制灯光和窗帘               插入教工卡后才能控制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071674" y="5864837"/>
            <a:ext cx="8878" cy="474307"/>
          </a:xfrm>
          <a:prstGeom prst="straightConnector1">
            <a:avLst/>
          </a:prstGeom>
          <a:ln w="19050">
            <a:solidFill>
              <a:srgbClr val="56979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055223" y="5846044"/>
            <a:ext cx="7398" cy="474307"/>
          </a:xfrm>
          <a:prstGeom prst="straightConnector1">
            <a:avLst/>
          </a:prstGeom>
          <a:ln w="19050">
            <a:solidFill>
              <a:srgbClr val="56979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080552" y="5830718"/>
            <a:ext cx="2654424" cy="47430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5734976" y="5830718"/>
            <a:ext cx="3320247" cy="46574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边形 17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教室</a:t>
            </a:r>
            <a:r>
              <a:rPr lang="zh-CN" altLang="en-US" b="1" dirty="0" smtClean="0"/>
              <a:t>环境控制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921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4" y="-536490"/>
            <a:ext cx="12399488" cy="696897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D485212-A586-4FEF-A58A-E3229C53004D}"/>
              </a:ext>
            </a:extLst>
          </p:cNvPr>
          <p:cNvSpPr/>
          <p:nvPr/>
        </p:nvSpPr>
        <p:spPr>
          <a:xfrm>
            <a:off x="-103744" y="-3491"/>
            <a:ext cx="12376554" cy="696548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0C800E5-A1B3-4306-BC1E-9FCC4A76230D}"/>
              </a:ext>
            </a:extLst>
          </p:cNvPr>
          <p:cNvSpPr/>
          <p:nvPr/>
        </p:nvSpPr>
        <p:spPr>
          <a:xfrm>
            <a:off x="0" y="4826000"/>
            <a:ext cx="12214934" cy="203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800E5-A1B3-4306-BC1E-9FCC4A76230D}"/>
              </a:ext>
            </a:extLst>
          </p:cNvPr>
          <p:cNvSpPr/>
          <p:nvPr/>
        </p:nvSpPr>
        <p:spPr>
          <a:xfrm>
            <a:off x="-22934" y="0"/>
            <a:ext cx="12214934" cy="203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86DBED7-A45E-41D4-BE4B-6F506990CE4E}"/>
              </a:ext>
            </a:extLst>
          </p:cNvPr>
          <p:cNvSpPr/>
          <p:nvPr/>
        </p:nvSpPr>
        <p:spPr>
          <a:xfrm>
            <a:off x="3643850" y="1541995"/>
            <a:ext cx="4736669" cy="821392"/>
          </a:xfrm>
          <a:custGeom>
            <a:avLst/>
            <a:gdLst>
              <a:gd name="connsiteX0" fmla="*/ 674315 w 6261654"/>
              <a:gd name="connsiteY0" fmla="*/ 0 h 1348631"/>
              <a:gd name="connsiteX1" fmla="*/ 674325 w 6261654"/>
              <a:gd name="connsiteY1" fmla="*/ 1 h 1348631"/>
              <a:gd name="connsiteX2" fmla="*/ 5558735 w 6261654"/>
              <a:gd name="connsiteY2" fmla="*/ 1 h 1348631"/>
              <a:gd name="connsiteX3" fmla="*/ 5558735 w 6261654"/>
              <a:gd name="connsiteY3" fmla="*/ 2885 h 1348631"/>
              <a:gd name="connsiteX4" fmla="*/ 5587339 w 6261654"/>
              <a:gd name="connsiteY4" fmla="*/ 1 h 1348631"/>
              <a:gd name="connsiteX5" fmla="*/ 6261654 w 6261654"/>
              <a:gd name="connsiteY5" fmla="*/ 674316 h 1348631"/>
              <a:gd name="connsiteX6" fmla="*/ 5587339 w 6261654"/>
              <a:gd name="connsiteY6" fmla="*/ 1348631 h 1348631"/>
              <a:gd name="connsiteX7" fmla="*/ 5558735 w 6261654"/>
              <a:gd name="connsiteY7" fmla="*/ 1345748 h 1348631"/>
              <a:gd name="connsiteX8" fmla="*/ 5558735 w 6261654"/>
              <a:gd name="connsiteY8" fmla="*/ 1348630 h 1348631"/>
              <a:gd name="connsiteX9" fmla="*/ 674315 w 6261654"/>
              <a:gd name="connsiteY9" fmla="*/ 1348630 h 1348631"/>
              <a:gd name="connsiteX10" fmla="*/ 0 w 6261654"/>
              <a:gd name="connsiteY10" fmla="*/ 674315 h 1348631"/>
              <a:gd name="connsiteX11" fmla="*/ 674315 w 6261654"/>
              <a:gd name="connsiteY11" fmla="*/ 0 h 134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1654" h="1348631">
                <a:moveTo>
                  <a:pt x="674315" y="0"/>
                </a:moveTo>
                <a:lnTo>
                  <a:pt x="674325" y="1"/>
                </a:lnTo>
                <a:lnTo>
                  <a:pt x="5558735" y="1"/>
                </a:lnTo>
                <a:lnTo>
                  <a:pt x="5558735" y="2885"/>
                </a:lnTo>
                <a:lnTo>
                  <a:pt x="5587339" y="1"/>
                </a:lnTo>
                <a:cubicBezTo>
                  <a:pt x="5959753" y="1"/>
                  <a:pt x="6261654" y="301902"/>
                  <a:pt x="6261654" y="674316"/>
                </a:cubicBezTo>
                <a:cubicBezTo>
                  <a:pt x="6261654" y="1046730"/>
                  <a:pt x="5959753" y="1348631"/>
                  <a:pt x="5587339" y="1348631"/>
                </a:cubicBezTo>
                <a:lnTo>
                  <a:pt x="5558735" y="1345748"/>
                </a:lnTo>
                <a:lnTo>
                  <a:pt x="5558735" y="1348630"/>
                </a:lnTo>
                <a:lnTo>
                  <a:pt x="674315" y="1348630"/>
                </a:lnTo>
                <a:cubicBezTo>
                  <a:pt x="301901" y="1348630"/>
                  <a:pt x="0" y="1046729"/>
                  <a:pt x="0" y="674315"/>
                </a:cubicBezTo>
                <a:cubicBezTo>
                  <a:pt x="0" y="301901"/>
                  <a:pt x="301901" y="0"/>
                  <a:pt x="674315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0066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4112A8-51B9-42E0-A937-1FF3959A6007}"/>
              </a:ext>
            </a:extLst>
          </p:cNvPr>
          <p:cNvSpPr/>
          <p:nvPr/>
        </p:nvSpPr>
        <p:spPr>
          <a:xfrm>
            <a:off x="4187964" y="1598748"/>
            <a:ext cx="40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srgbClr val="006666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感谢您的聆听！</a:t>
            </a: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8565954" y="5292395"/>
            <a:ext cx="5246774" cy="140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数字化学习工程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技术研究中心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http://nercel.ccnu.edu.cn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教育大数据应用技术国家工程实验室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http://nelebd.ccnu.edu.cn/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70" y="5466635"/>
            <a:ext cx="1077229" cy="725959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8405852" y="5552625"/>
            <a:ext cx="0" cy="5850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69511" y="142577"/>
            <a:ext cx="3210338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教育大数据应用技术国家工程实验室</a:t>
            </a:r>
            <a:endParaRPr lang="en-US" altLang="zh-CN" sz="135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ENGINEERING LABORATORY FOR EDUCATIONAL BIG DATA</a:t>
            </a:r>
          </a:p>
        </p:txBody>
      </p:sp>
      <p:sp>
        <p:nvSpPr>
          <p:cNvPr id="17" name="矩形 16"/>
          <p:cNvSpPr/>
          <p:nvPr/>
        </p:nvSpPr>
        <p:spPr>
          <a:xfrm>
            <a:off x="488299" y="135684"/>
            <a:ext cx="2889681" cy="4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国家数字化学习工程技术研究中心</a:t>
            </a:r>
          </a:p>
          <a:p>
            <a:pPr algn="ctr"/>
            <a:r>
              <a:rPr lang="en-US" altLang="zh-CN" sz="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 ENGINEERING  RESEARCH CENTER FOR E-LEARNING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934" y="123844"/>
            <a:ext cx="695325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 r="71587" b="24661"/>
          <a:stretch>
            <a:fillRect/>
          </a:stretch>
        </p:blipFill>
        <p:spPr>
          <a:xfrm>
            <a:off x="11487378" y="-3491"/>
            <a:ext cx="704622" cy="6613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91" y="5097399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148"/>
          <p:cNvGrpSpPr/>
          <p:nvPr/>
        </p:nvGrpSpPr>
        <p:grpSpPr>
          <a:xfrm>
            <a:off x="378608" y="-73730"/>
            <a:ext cx="3637375" cy="6858000"/>
            <a:chOff x="402619" y="-6077"/>
            <a:chExt cx="3637375" cy="6858000"/>
          </a:xfrm>
          <a:solidFill>
            <a:srgbClr val="006666"/>
          </a:solidFill>
        </p:grpSpPr>
        <p:sp>
          <p:nvSpPr>
            <p:cNvPr id="150" name="矩形 149"/>
            <p:cNvSpPr/>
            <p:nvPr/>
          </p:nvSpPr>
          <p:spPr>
            <a:xfrm>
              <a:off x="402619" y="-6077"/>
              <a:ext cx="30334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字魂59号-创粗黑" panose="00000500000000000000" charset="-122"/>
              </a:endParaRPr>
            </a:p>
          </p:txBody>
        </p:sp>
        <p:sp>
          <p:nvSpPr>
            <p:cNvPr id="151" name="等腰三角形 150"/>
            <p:cNvSpPr/>
            <p:nvPr/>
          </p:nvSpPr>
          <p:spPr>
            <a:xfrm rot="5400000">
              <a:off x="3280833" y="3086999"/>
              <a:ext cx="815395" cy="70292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字魂59号-创粗黑" panose="00000500000000000000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79706" y="1057434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6666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基础操作</a:t>
            </a:r>
            <a:endParaRPr lang="zh-CN" altLang="en-US" sz="2800" dirty="0">
              <a:solidFill>
                <a:srgbClr val="006666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950432" y="2680567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6666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求助途径</a:t>
            </a:r>
            <a:endParaRPr lang="zh-CN" altLang="en-US" sz="2800" dirty="0">
              <a:solidFill>
                <a:srgbClr val="006666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6951567" y="4130081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6666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主要功能</a:t>
            </a:r>
            <a:endParaRPr lang="zh-CN" altLang="en-US" sz="2800" dirty="0">
              <a:solidFill>
                <a:srgbClr val="006666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824041" y="2532533"/>
            <a:ext cx="828000" cy="828000"/>
          </a:xfrm>
          <a:prstGeom prst="rect">
            <a:avLst/>
          </a:prstGeom>
          <a:solidFill>
            <a:srgbClr val="006666"/>
          </a:solidFill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字魂59号-创粗黑" panose="00000500000000000000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5831817" y="3977941"/>
            <a:ext cx="828000" cy="828000"/>
          </a:xfrm>
          <a:prstGeom prst="rect">
            <a:avLst/>
          </a:prstGeom>
          <a:solidFill>
            <a:srgbClr val="006666"/>
          </a:solidFill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字魂59号-创粗黑" panose="00000500000000000000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831817" y="926273"/>
            <a:ext cx="828000" cy="828000"/>
          </a:xfrm>
          <a:prstGeom prst="rect">
            <a:avLst/>
          </a:prstGeom>
          <a:solidFill>
            <a:srgbClr val="006666"/>
          </a:solidFill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字魂59号-创粗黑" panose="00000500000000000000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5831817" y="986330"/>
            <a:ext cx="828000" cy="70788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5824041" y="2592590"/>
            <a:ext cx="828000" cy="70788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831817" y="4037998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060771" y="3262320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5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目录</a:t>
            </a:r>
          </a:p>
        </p:txBody>
      </p:sp>
      <p:pic>
        <p:nvPicPr>
          <p:cNvPr id="147" name="图片 146">
            <a:extLst>
              <a:ext uri="{FF2B5EF4-FFF2-40B4-BE49-F238E27FC236}">
                <a16:creationId xmlns:a16="http://schemas.microsoft.com/office/drawing/2014/main" id="{F63AB3C8-D542-4C4B-B970-B75A35D5C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 r="71587" b="24661"/>
          <a:stretch/>
        </p:blipFill>
        <p:spPr>
          <a:xfrm>
            <a:off x="753901" y="731029"/>
            <a:ext cx="2037191" cy="191200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51567" y="5579595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6666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注意事项</a:t>
            </a:r>
            <a:endParaRPr lang="zh-CN" altLang="en-US" sz="2800" dirty="0">
              <a:solidFill>
                <a:srgbClr val="006666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31817" y="5427455"/>
            <a:ext cx="828000" cy="828000"/>
          </a:xfrm>
          <a:prstGeom prst="rect">
            <a:avLst/>
          </a:prstGeom>
          <a:solidFill>
            <a:srgbClr val="006666"/>
          </a:solidFill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字魂59号-创粗黑" panose="000005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31817" y="5487512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04</a:t>
            </a:r>
            <a:endParaRPr lang="en-US" altLang="zh-CN" sz="4000" b="1" dirty="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4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6">
            <a:extLst>
              <a:ext uri="{FF2B5EF4-FFF2-40B4-BE49-F238E27FC236}">
                <a16:creationId xmlns:a16="http://schemas.microsoft.com/office/drawing/2014/main" id="{D39DA44C-31C5-4C26-90B1-82FC58259B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矩形 4">
            <a:extLst>
              <a:ext uri="{FF2B5EF4-FFF2-40B4-BE49-F238E27FC236}">
                <a16:creationId xmlns:a16="http://schemas.microsoft.com/office/drawing/2014/main" id="{E56D2E0A-6C08-4623-A512-91B739428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6356601"/>
            <a:ext cx="12192000" cy="5014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矩形 8">
            <a:extLst>
              <a:ext uri="{FF2B5EF4-FFF2-40B4-BE49-F238E27FC236}">
                <a16:creationId xmlns:a16="http://schemas.microsoft.com/office/drawing/2014/main" id="{52EAB15A-55AC-4882-AD8B-DD8047A141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515806"/>
            <a:ext cx="12192000" cy="37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979E61E9-E37C-48ED-A1B1-B4B7425BDBC8}"/>
              </a:ext>
            </a:extLst>
          </p:cNvPr>
          <p:cNvSpPr txBox="1"/>
          <p:nvPr/>
        </p:nvSpPr>
        <p:spPr>
          <a:xfrm>
            <a:off x="3568736" y="2282363"/>
            <a:ext cx="1909971" cy="2092798"/>
          </a:xfrm>
          <a:prstGeom prst="rect">
            <a:avLst/>
          </a:prstGeom>
          <a:noFill/>
        </p:spPr>
        <p:txBody>
          <a:bodyPr wrap="none" lIns="121837" tIns="60919" rIns="121837" bIns="6091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2800" dirty="0">
                <a:solidFill>
                  <a:schemeClr val="bg1"/>
                </a:solidFill>
                <a:ea typeface="Microsoft YaHei" charset="0"/>
                <a:cs typeface="Microsoft YaHei" charset="0"/>
              </a:rPr>
              <a:t>01</a:t>
            </a:r>
            <a:endParaRPr kumimoji="1" lang="zh-CN" altLang="en-US" sz="12800" dirty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1DBF1C9-038B-4CEA-8207-E1EB1D8AE66D}"/>
              </a:ext>
            </a:extLst>
          </p:cNvPr>
          <p:cNvSpPr txBox="1"/>
          <p:nvPr/>
        </p:nvSpPr>
        <p:spPr>
          <a:xfrm>
            <a:off x="5404523" y="2897919"/>
            <a:ext cx="2708256" cy="861686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基础操作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出自【趣你的PPT】(微信:qunideppt)：最优质的PPT资源库">
            <a:extLst>
              <a:ext uri="{FF2B5EF4-FFF2-40B4-BE49-F238E27FC236}">
                <a16:creationId xmlns:a16="http://schemas.microsoft.com/office/drawing/2014/main" id="{DA841D31-DBB5-4686-A2E0-9DBCB70A8731}"/>
              </a:ext>
            </a:extLst>
          </p:cNvPr>
          <p:cNvSpPr txBox="1"/>
          <p:nvPr/>
        </p:nvSpPr>
        <p:spPr>
          <a:xfrm>
            <a:off x="1452259" y="4457365"/>
            <a:ext cx="189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006666"/>
                </a:solidFill>
                <a:cs typeface="+mn-ea"/>
                <a:sym typeface="+mn-lt"/>
              </a:rPr>
              <a:t>插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674E927-96D4-450A-A7E6-AC08D0386F11}"/>
              </a:ext>
            </a:extLst>
          </p:cNvPr>
          <p:cNvSpPr/>
          <p:nvPr/>
        </p:nvSpPr>
        <p:spPr>
          <a:xfrm>
            <a:off x="1069232" y="4988597"/>
            <a:ext cx="2665338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教工卡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插入读卡器</a:t>
            </a:r>
          </a:p>
        </p:txBody>
      </p:sp>
      <p:sp>
        <p:nvSpPr>
          <p:cNvPr id="49" name="出自【趣你的PPT】(微信:qunideppt)：最优质的PPT资源库">
            <a:extLst>
              <a:ext uri="{FF2B5EF4-FFF2-40B4-BE49-F238E27FC236}">
                <a16:creationId xmlns:a16="http://schemas.microsoft.com/office/drawing/2014/main" id="{2D745EDC-9BCF-4282-AA2A-2413B9CD0D12}"/>
              </a:ext>
            </a:extLst>
          </p:cNvPr>
          <p:cNvSpPr txBox="1"/>
          <p:nvPr/>
        </p:nvSpPr>
        <p:spPr>
          <a:xfrm>
            <a:off x="5748537" y="4454663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006666"/>
                </a:solidFill>
                <a:cs typeface="+mn-ea"/>
                <a:sym typeface="+mn-lt"/>
              </a:rPr>
              <a:t>拷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87392C9-5D51-400C-BD91-153BE05CB1E1}"/>
              </a:ext>
            </a:extLst>
          </p:cNvPr>
          <p:cNvSpPr/>
          <p:nvPr/>
        </p:nvSpPr>
        <p:spPr>
          <a:xfrm>
            <a:off x="4291588" y="4983135"/>
            <a:ext cx="34231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盘连接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接口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，拷贝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课件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57A1FC84-7DE1-4579-9E28-AF4DDC20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7693"/>
          <a:stretch/>
        </p:blipFill>
        <p:spPr>
          <a:xfrm>
            <a:off x="4490128" y="2162830"/>
            <a:ext cx="2957967" cy="20664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57F2C85-7DE5-45CD-A3DF-A4093D719D84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2" y="2162830"/>
            <a:ext cx="2750400" cy="206640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57A1FC84-7DE1-4579-9E28-AF4DDC2077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41" y="2164626"/>
            <a:ext cx="2750083" cy="2064603"/>
          </a:xfrm>
          <a:prstGeom prst="rect">
            <a:avLst/>
          </a:prstGeom>
        </p:spPr>
      </p:pic>
      <p:sp>
        <p:nvSpPr>
          <p:cNvPr id="25" name="左箭头 24"/>
          <p:cNvSpPr/>
          <p:nvPr/>
        </p:nvSpPr>
        <p:spPr>
          <a:xfrm>
            <a:off x="2679302" y="3728625"/>
            <a:ext cx="602366" cy="1065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左箭头 55"/>
          <p:cNvSpPr/>
          <p:nvPr/>
        </p:nvSpPr>
        <p:spPr>
          <a:xfrm rot="10800000">
            <a:off x="9838308" y="3749905"/>
            <a:ext cx="602366" cy="1065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左箭头 56"/>
          <p:cNvSpPr/>
          <p:nvPr/>
        </p:nvSpPr>
        <p:spPr>
          <a:xfrm rot="2192110">
            <a:off x="6201814" y="3248398"/>
            <a:ext cx="602366" cy="1065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出自【趣你的PPT】(微信:qunideppt)：最优质的PPT资源库">
            <a:extLst>
              <a:ext uri="{FF2B5EF4-FFF2-40B4-BE49-F238E27FC236}">
                <a16:creationId xmlns:a16="http://schemas.microsoft.com/office/drawing/2014/main" id="{2D745EDC-9BCF-4282-AA2A-2413B9CD0D12}"/>
              </a:ext>
            </a:extLst>
          </p:cNvPr>
          <p:cNvSpPr txBox="1"/>
          <p:nvPr/>
        </p:nvSpPr>
        <p:spPr>
          <a:xfrm>
            <a:off x="9318108" y="4447582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006666"/>
                </a:solidFill>
                <a:cs typeface="+mn-ea"/>
                <a:sym typeface="+mn-lt"/>
              </a:rPr>
              <a:t>拔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87392C9-5D51-400C-BD91-153BE05CB1E1}"/>
              </a:ext>
            </a:extLst>
          </p:cNvPr>
          <p:cNvSpPr/>
          <p:nvPr/>
        </p:nvSpPr>
        <p:spPr>
          <a:xfrm>
            <a:off x="7900997" y="4984931"/>
            <a:ext cx="3177185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拔掉教工卡，方可离开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五边形 59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上课流程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206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A9DF2A3-0586-47EA-BC86-5E07D890438E}"/>
              </a:ext>
            </a:extLst>
          </p:cNvPr>
          <p:cNvSpPr/>
          <p:nvPr/>
        </p:nvSpPr>
        <p:spPr>
          <a:xfrm>
            <a:off x="-3316" y="1866522"/>
            <a:ext cx="12195317" cy="1151425"/>
          </a:xfrm>
          <a:prstGeom prst="rect">
            <a:avLst/>
          </a:prstGeom>
          <a:solidFill>
            <a:srgbClr val="86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latin typeface="字魂59号-创粗黑" panose="00000500000000000000" charset="-122"/>
              <a:ea typeface="宋体" panose="02010600030101010101" pitchFamily="2" charset="-122"/>
              <a:cs typeface="字魂59号-创粗黑" panose="00000500000000000000" charset="-122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561FF4B3-A78B-4469-840E-2B37E65A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76" y="2198328"/>
            <a:ext cx="4219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将笔记本电脑的内容分享到主屏上</a:t>
            </a:r>
            <a:endParaRPr lang="zh-CN" altLang="en-US" sz="2000" b="1" dirty="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Levenim MT" panose="02010502060101010101" pitchFamily="2" charset="-79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BEA5A2E-6085-4D29-8D19-E6D679179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7" y="2436606"/>
            <a:ext cx="5140659" cy="2892477"/>
          </a:xfrm>
          <a:prstGeom prst="rect">
            <a:avLst/>
          </a:prstGeom>
        </p:spPr>
      </p:pic>
      <p:sp>
        <p:nvSpPr>
          <p:cNvPr id="15" name="左箭头 14"/>
          <p:cNvSpPr/>
          <p:nvPr/>
        </p:nvSpPr>
        <p:spPr>
          <a:xfrm rot="2192110">
            <a:off x="3101126" y="4598475"/>
            <a:ext cx="602366" cy="1065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5" y="2726553"/>
            <a:ext cx="4640340" cy="3566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8269259" y="4243527"/>
            <a:ext cx="803719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32ACAE-AF74-4D33-86C6-A4161D115171}"/>
              </a:ext>
            </a:extLst>
          </p:cNvPr>
          <p:cNvSpPr/>
          <p:nvPr/>
        </p:nvSpPr>
        <p:spPr>
          <a:xfrm>
            <a:off x="1245450" y="5536824"/>
            <a:ext cx="28471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笔记本电脑与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HDMI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线连接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D32ACAE-AF74-4D33-86C6-A4161D115171}"/>
              </a:ext>
            </a:extLst>
          </p:cNvPr>
          <p:cNvSpPr/>
          <p:nvPr/>
        </p:nvSpPr>
        <p:spPr>
          <a:xfrm>
            <a:off x="7212723" y="6420748"/>
            <a:ext cx="29255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点击课堂控制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--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笔记本分享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-3316" y="1064908"/>
            <a:ext cx="211288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连接笔记本电脑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8354290" y="5644342"/>
            <a:ext cx="615143" cy="648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五边形 12"/>
          <p:cNvSpPr/>
          <p:nvPr/>
        </p:nvSpPr>
        <p:spPr>
          <a:xfrm>
            <a:off x="-3316" y="1064908"/>
            <a:ext cx="2444675" cy="488272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连接手机、平板电脑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6" y="2296785"/>
            <a:ext cx="4175483" cy="3209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流程图: 过程 5"/>
          <p:cNvSpPr/>
          <p:nvPr/>
        </p:nvSpPr>
        <p:spPr>
          <a:xfrm>
            <a:off x="3709996" y="3167149"/>
            <a:ext cx="756458" cy="48213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D32ACAE-AF74-4D33-86C6-A4161D115171}"/>
              </a:ext>
            </a:extLst>
          </p:cNvPr>
          <p:cNvSpPr/>
          <p:nvPr/>
        </p:nvSpPr>
        <p:spPr>
          <a:xfrm>
            <a:off x="1607456" y="5817439"/>
            <a:ext cx="28589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点击课堂控制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无线投屏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93232" y="2111432"/>
            <a:ext cx="4866794" cy="3706007"/>
            <a:chOff x="5228706" y="1679170"/>
            <a:chExt cx="4866794" cy="370600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9DF2A3-0586-47EA-BC86-5E07D890438E}"/>
                </a:ext>
              </a:extLst>
            </p:cNvPr>
            <p:cNvSpPr/>
            <p:nvPr/>
          </p:nvSpPr>
          <p:spPr>
            <a:xfrm>
              <a:off x="5228706" y="1679170"/>
              <a:ext cx="4866794" cy="3624349"/>
            </a:xfrm>
            <a:prstGeom prst="rect">
              <a:avLst/>
            </a:prstGeom>
            <a:solidFill>
              <a:srgbClr val="86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字魂59号-创粗黑" panose="00000500000000000000" charset="-122"/>
                <a:ea typeface="宋体" panose="02010600030101010101" pitchFamily="2" charset="-122"/>
                <a:cs typeface="字魂59号-创粗黑" panose="000005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01573" y="1811558"/>
              <a:ext cx="4565634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iOS</a:t>
              </a:r>
              <a:r>
                <a:rPr lang="zh-CN" altLang="en-US" b="1" dirty="0">
                  <a:solidFill>
                    <a:schemeClr val="bg1"/>
                  </a:solidFill>
                </a:rPr>
                <a:t>系统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：手机连接无线投屏</a:t>
              </a:r>
              <a:r>
                <a:rPr lang="en-US" altLang="zh-CN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wifi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打开屏幕镜像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0315" y="3298452"/>
              <a:ext cx="4723576" cy="20867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Android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系统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：下载 </a:t>
              </a:r>
              <a:r>
                <a:rPr lang="en-US" altLang="zh-CN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easyshare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APP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     手机连接无线投屏</a:t>
              </a:r>
              <a:r>
                <a:rPr lang="en-US" altLang="zh-CN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wifi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ct val="120000"/>
                </a:lnSpc>
              </a:pP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    </a:t>
              </a:r>
              <a:r>
                <a:rPr lang="en-US" altLang="zh-CN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easyshare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中选中当前教室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386713" y="2219498"/>
              <a:ext cx="0" cy="29925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946437" y="3735185"/>
              <a:ext cx="0" cy="29925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946437" y="4425142"/>
              <a:ext cx="0" cy="29925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BBD8AC94-414B-49E3-A877-A72F7CA4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770583"/>
            <a:ext cx="2308194" cy="2845813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2E85A04-2D70-4089-9C73-E54F1BB9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52" y="2942106"/>
            <a:ext cx="24003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67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书写、标注</a:t>
            </a:r>
            <a:endParaRPr lang="zh-CN" altLang="zh-CN" sz="2667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"/>
          <a:stretch/>
        </p:blipFill>
        <p:spPr>
          <a:xfrm>
            <a:off x="2561781" y="1789956"/>
            <a:ext cx="4018804" cy="28086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8"/>
          <a:stretch/>
        </p:blipFill>
        <p:spPr>
          <a:xfrm>
            <a:off x="6834171" y="1789956"/>
            <a:ext cx="2281560" cy="2826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>
            <a:off x="9419387" y="1780552"/>
            <a:ext cx="2678096" cy="282587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557422" y="3515565"/>
            <a:ext cx="319596" cy="319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82867" y="2883560"/>
            <a:ext cx="432888" cy="432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77018" y="3515565"/>
            <a:ext cx="319596" cy="319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" y="5708907"/>
            <a:ext cx="12195317" cy="1151425"/>
          </a:xfrm>
          <a:prstGeom prst="rect">
            <a:avLst/>
          </a:prstGeom>
          <a:solidFill>
            <a:srgbClr val="86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宋体" panose="02010600030101010101" pitchFamily="2" charset="-122"/>
              <a:cs typeface="字魂59号-创粗黑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0262" y="6007975"/>
            <a:ext cx="3045858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随时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可写、随处可写</a:t>
            </a:r>
          </a:p>
        </p:txBody>
      </p:sp>
    </p:spTree>
    <p:extLst>
      <p:ext uri="{BB962C8B-B14F-4D97-AF65-F5344CB8AC3E}">
        <p14:creationId xmlns:p14="http://schemas.microsoft.com/office/powerpoint/2010/main" val="41116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6">
            <a:extLst>
              <a:ext uri="{FF2B5EF4-FFF2-40B4-BE49-F238E27FC236}">
                <a16:creationId xmlns:a16="http://schemas.microsoft.com/office/drawing/2014/main" id="{D39DA44C-31C5-4C26-90B1-82FC58259B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矩形 4">
            <a:extLst>
              <a:ext uri="{FF2B5EF4-FFF2-40B4-BE49-F238E27FC236}">
                <a16:creationId xmlns:a16="http://schemas.microsoft.com/office/drawing/2014/main" id="{E56D2E0A-6C08-4623-A512-91B739428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6356601"/>
            <a:ext cx="12192000" cy="5014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矩形 8">
            <a:extLst>
              <a:ext uri="{FF2B5EF4-FFF2-40B4-BE49-F238E27FC236}">
                <a16:creationId xmlns:a16="http://schemas.microsoft.com/office/drawing/2014/main" id="{52EAB15A-55AC-4882-AD8B-DD8047A141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515806"/>
            <a:ext cx="12192000" cy="37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979E61E9-E37C-48ED-A1B1-B4B7425BDBC8}"/>
              </a:ext>
            </a:extLst>
          </p:cNvPr>
          <p:cNvSpPr txBox="1"/>
          <p:nvPr/>
        </p:nvSpPr>
        <p:spPr>
          <a:xfrm>
            <a:off x="3568736" y="2282363"/>
            <a:ext cx="2073477" cy="2092798"/>
          </a:xfrm>
          <a:prstGeom prst="rect">
            <a:avLst/>
          </a:prstGeom>
          <a:noFill/>
        </p:spPr>
        <p:txBody>
          <a:bodyPr wrap="none" lIns="121837" tIns="60919" rIns="121837" bIns="6091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2800" dirty="0" smtClean="0">
                <a:solidFill>
                  <a:schemeClr val="bg1"/>
                </a:solidFill>
                <a:ea typeface="Microsoft YaHei" charset="0"/>
                <a:cs typeface="Microsoft YaHei" charset="0"/>
              </a:rPr>
              <a:t>02</a:t>
            </a:r>
            <a:endParaRPr kumimoji="1" lang="zh-CN" altLang="en-US" sz="12800" dirty="0">
              <a:solidFill>
                <a:schemeClr val="bg1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1DBF1C9-038B-4CEA-8207-E1EB1D8AE66D}"/>
              </a:ext>
            </a:extLst>
          </p:cNvPr>
          <p:cNvSpPr txBox="1"/>
          <p:nvPr/>
        </p:nvSpPr>
        <p:spPr>
          <a:xfrm>
            <a:off x="5595716" y="2897919"/>
            <a:ext cx="2708256" cy="861686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求助途径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3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316" y="1866522"/>
            <a:ext cx="12195317" cy="1151425"/>
          </a:xfrm>
          <a:prstGeom prst="rect">
            <a:avLst/>
          </a:prstGeom>
          <a:solidFill>
            <a:srgbClr val="86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宋体" panose="02010600030101010101" pitchFamily="2" charset="-122"/>
              <a:cs typeface="字魂59号-创粗黑" panose="00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4263" y="3330329"/>
            <a:ext cx="5889625" cy="2354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1</a:t>
            </a:r>
            <a:r>
              <a:rPr lang="zh-CN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根据讲桌上放置的桌面提示，添加南湖综合楼智慧教室运维服务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QQ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群；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</a:t>
            </a:r>
            <a:r>
              <a:rPr lang="zh-CN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、将遇到的问题发布在</a:t>
            </a: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QQ</a:t>
            </a:r>
            <a:r>
              <a:rPr lang="zh-CN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群里，运维服务人员会及时为您解决问题。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06680" y="891540"/>
            <a:ext cx="2990850" cy="695960"/>
            <a:chOff x="-168" y="1404"/>
            <a:chExt cx="4710" cy="1096"/>
          </a:xfrm>
        </p:grpSpPr>
        <p:sp>
          <p:nvSpPr>
            <p:cNvPr id="13" name="五边形 12"/>
            <p:cNvSpPr/>
            <p:nvPr/>
          </p:nvSpPr>
          <p:spPr>
            <a:xfrm>
              <a:off x="0" y="1404"/>
              <a:ext cx="4542" cy="1096"/>
            </a:xfrm>
            <a:prstGeom prst="homePlate">
              <a:avLst/>
            </a:prstGeom>
            <a:solidFill>
              <a:srgbClr val="3E8686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-168" y="1568"/>
              <a:ext cx="454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evenim MT" panose="02010502060101010101" pitchFamily="2" charset="-79"/>
                  <a:sym typeface="+mn-ea"/>
                </a:rPr>
                <a:t>桌面提示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1519"/>
          <a:stretch/>
        </p:blipFill>
        <p:spPr>
          <a:xfrm>
            <a:off x="645449" y="2626822"/>
            <a:ext cx="3876675" cy="3617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765195" y="5397877"/>
            <a:ext cx="3637181" cy="609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QQ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群名称：南湖综合楼智慧教室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运维服务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QQ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群号码：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470896946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C6D465B-D175-47FE-8F9A-F974EC8C98A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-24-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94C"/>
      </a:accent1>
      <a:accent2>
        <a:srgbClr val="44546A"/>
      </a:accent2>
      <a:accent3>
        <a:srgbClr val="16294C"/>
      </a:accent3>
      <a:accent4>
        <a:srgbClr val="44546A"/>
      </a:accent4>
      <a:accent5>
        <a:srgbClr val="16294C"/>
      </a:accent5>
      <a:accent6>
        <a:srgbClr val="44546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  <a:alpha val="73000"/>
          </a:schemeClr>
        </a:solidFill>
        <a:ln>
          <a:noFill/>
        </a:ln>
        <a:effectLst>
          <a:reflection endPos="0" dist="50800" dir="5400000" sy="-100000" algn="bl" rotWithShape="0"/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426-19054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94C"/>
      </a:accent1>
      <a:accent2>
        <a:srgbClr val="44546A"/>
      </a:accent2>
      <a:accent3>
        <a:srgbClr val="16294C"/>
      </a:accent3>
      <a:accent4>
        <a:srgbClr val="44546A"/>
      </a:accent4>
      <a:accent5>
        <a:srgbClr val="16294C"/>
      </a:accent5>
      <a:accent6>
        <a:srgbClr val="44546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2_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94C"/>
      </a:accent1>
      <a:accent2>
        <a:srgbClr val="44546A"/>
      </a:accent2>
      <a:accent3>
        <a:srgbClr val="16294C"/>
      </a:accent3>
      <a:accent4>
        <a:srgbClr val="44546A"/>
      </a:accent4>
      <a:accent5>
        <a:srgbClr val="16294C"/>
      </a:accent5>
      <a:accent6>
        <a:srgbClr val="44546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  <a:alpha val="73000"/>
          </a:schemeClr>
        </a:solidFill>
        <a:ln>
          <a:noFill/>
        </a:ln>
        <a:effectLst>
          <a:reflection endPos="0" dist="50800" dir="5400000" sy="-100000" algn="bl" rotWithShape="0"/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</Template>
  <TotalTime>4370</TotalTime>
  <Words>612</Words>
  <Application>Microsoft Office PowerPoint</Application>
  <PresentationFormat>宽屏</PresentationFormat>
  <Paragraphs>113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Levenim MT</vt:lpstr>
      <vt:lpstr>等线</vt:lpstr>
      <vt:lpstr>宋体</vt:lpstr>
      <vt:lpstr>Microsoft YaHei</vt:lpstr>
      <vt:lpstr>Microsoft YaHei</vt:lpstr>
      <vt:lpstr>微软雅黑 Light</vt:lpstr>
      <vt:lpstr>字魂105号-简雅黑</vt:lpstr>
      <vt:lpstr>字魂59号-创粗黑</vt:lpstr>
      <vt:lpstr>Agency FB</vt:lpstr>
      <vt:lpstr>Arial</vt:lpstr>
      <vt:lpstr>Calibri Light</vt:lpstr>
      <vt:lpstr>Times New Roman</vt:lpstr>
      <vt:lpstr>Wingdings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4-24-3</dc:title>
  <dc:subject/>
  <dc:creator>QQ1801380800</dc:creator>
  <cp:keywords>MC</cp:keywords>
  <dc:description>欢迎定制PPT-QQ1801380800</dc:description>
  <cp:lastModifiedBy>413-24</cp:lastModifiedBy>
  <cp:revision>244</cp:revision>
  <dcterms:created xsi:type="dcterms:W3CDTF">2017-04-26T10:20:59Z</dcterms:created>
  <dcterms:modified xsi:type="dcterms:W3CDTF">2020-09-08T09:11:09Z</dcterms:modified>
  <cp:category>模板</cp:category>
</cp:coreProperties>
</file>